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60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3173" y="1187410"/>
            <a:ext cx="7450455" cy="2086689"/>
          </a:xfrm>
          <a:prstGeom prst="rect">
            <a:avLst/>
          </a:prstGeom>
          <a:noFill/>
          <a:ln/>
        </p:spPr>
        <p:txBody>
          <a:bodyPr wrap="square" lIns="0" tIns="0" rIns="0" bIns="0" rtlCol="0" anchor="t"/>
          <a:lstStyle/>
          <a:p>
            <a:pPr marL="0" indent="0">
              <a:lnSpc>
                <a:spcPts val="8200"/>
              </a:lnSpc>
              <a:buNone/>
            </a:pPr>
            <a:r>
              <a:rPr lang="en-US" sz="6550" dirty="0">
                <a:latin typeface="Merriweather" pitchFamily="34" charset="0"/>
                <a:ea typeface="Merriweather" pitchFamily="34" charset="-122"/>
                <a:cs typeface="Merriweather" pitchFamily="34" charset="-120"/>
              </a:rPr>
              <a:t>Introducción a los Lazos de Control</a:t>
            </a:r>
            <a:endParaRPr lang="en-US" sz="6550" dirty="0"/>
          </a:p>
        </p:txBody>
      </p:sp>
      <p:sp>
        <p:nvSpPr>
          <p:cNvPr id="4" name="Text 1"/>
          <p:cNvSpPr/>
          <p:nvPr/>
        </p:nvSpPr>
        <p:spPr>
          <a:xfrm>
            <a:off x="6333173" y="3637002"/>
            <a:ext cx="7450455" cy="2709505"/>
          </a:xfrm>
          <a:prstGeom prst="rect">
            <a:avLst/>
          </a:prstGeom>
          <a:noFill/>
          <a:ln/>
        </p:spPr>
        <p:txBody>
          <a:bodyPr wrap="square" lIns="0" tIns="0" rIns="0" bIns="0" rtlCol="0" anchor="t"/>
          <a:lstStyle/>
          <a:p>
            <a:pPr marL="0" indent="0">
              <a:lnSpc>
                <a:spcPts val="3000"/>
              </a:lnSpc>
              <a:buNone/>
            </a:pPr>
            <a:r>
              <a:rPr lang="en-US" sz="1900" dirty="0">
                <a:latin typeface="Merriweather" pitchFamily="34" charset="0"/>
                <a:ea typeface="Merriweather" pitchFamily="34" charset="-122"/>
                <a:cs typeface="Merriweather" pitchFamily="34" charset="-120"/>
              </a:rPr>
              <a:t>En el ámbito de la automatización industrial, los lazos de control desempeñan un papel fundamental en la regulación y optimización de procesos. Un lazo de control es un sistema cerrado que utiliza información de retroalimentación para mantener una variable de proceso en un punto de ajuste deseado. El lazo de control se compone de varios elementos interconectados, cada uno con una función específica.</a:t>
            </a:r>
            <a:endParaRPr lang="en-US" sz="1900" dirty="0"/>
          </a:p>
        </p:txBody>
      </p:sp>
      <p:sp>
        <p:nvSpPr>
          <p:cNvPr id="5" name="Shape 2"/>
          <p:cNvSpPr/>
          <p:nvPr/>
        </p:nvSpPr>
        <p:spPr>
          <a:xfrm>
            <a:off x="6333173" y="6636782"/>
            <a:ext cx="387072" cy="387072"/>
          </a:xfrm>
          <a:prstGeom prst="roundRect">
            <a:avLst>
              <a:gd name="adj" fmla="val 23621150"/>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40793" y="6644402"/>
            <a:ext cx="371832" cy="371832"/>
          </a:xfrm>
          <a:prstGeom prst="rect">
            <a:avLst/>
          </a:prstGeom>
        </p:spPr>
      </p:pic>
      <p:sp>
        <p:nvSpPr>
          <p:cNvPr id="7" name="Text 3"/>
          <p:cNvSpPr/>
          <p:nvPr/>
        </p:nvSpPr>
        <p:spPr>
          <a:xfrm>
            <a:off x="6841212" y="6618684"/>
            <a:ext cx="3508058" cy="423386"/>
          </a:xfrm>
          <a:prstGeom prst="rect">
            <a:avLst/>
          </a:prstGeom>
          <a:noFill/>
          <a:ln/>
        </p:spPr>
        <p:txBody>
          <a:bodyPr wrap="none" lIns="0" tIns="0" rIns="0" bIns="0" rtlCol="0" anchor="t"/>
          <a:lstStyle/>
          <a:p>
            <a:pPr marL="0" indent="0" algn="l">
              <a:lnSpc>
                <a:spcPts val="3300"/>
              </a:lnSpc>
              <a:buNone/>
            </a:pPr>
            <a:r>
              <a:rPr lang="en-US" sz="2350" b="1" dirty="0">
                <a:solidFill>
                  <a:srgbClr val="E2E6E9"/>
                </a:solidFill>
                <a:latin typeface="Merriweather" pitchFamily="34" charset="0"/>
                <a:ea typeface="Merriweather" pitchFamily="34" charset="-122"/>
                <a:cs typeface="Merriweather" pitchFamily="34" charset="-120"/>
              </a:rPr>
              <a:t>by Josnell Tejeda Sicart</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6969" y="912971"/>
            <a:ext cx="7781449" cy="1216343"/>
          </a:xfrm>
          <a:prstGeom prst="rect">
            <a:avLst/>
          </a:prstGeom>
          <a:noFill/>
          <a:ln/>
        </p:spPr>
        <p:txBody>
          <a:bodyPr wrap="square" lIns="0" tIns="0" rIns="0" bIns="0" rtlCol="0" anchor="t"/>
          <a:lstStyle/>
          <a:p>
            <a:pPr marL="0" indent="0">
              <a:lnSpc>
                <a:spcPts val="4750"/>
              </a:lnSpc>
              <a:buNone/>
            </a:pPr>
            <a:r>
              <a:rPr lang="en-US" sz="3800" dirty="0">
                <a:latin typeface="Merriweather" pitchFamily="34" charset="0"/>
                <a:ea typeface="Merriweather" pitchFamily="34" charset="-122"/>
                <a:cs typeface="Merriweather" pitchFamily="34" charset="-120"/>
              </a:rPr>
              <a:t>Importancia de los Lazos de Control</a:t>
            </a:r>
            <a:endParaRPr lang="en-US" sz="3800" dirty="0"/>
          </a:p>
        </p:txBody>
      </p:sp>
      <p:sp>
        <p:nvSpPr>
          <p:cNvPr id="4" name="Shape 1"/>
          <p:cNvSpPr/>
          <p:nvPr/>
        </p:nvSpPr>
        <p:spPr>
          <a:xfrm>
            <a:off x="681276" y="2495312"/>
            <a:ext cx="7781449" cy="4747260"/>
          </a:xfrm>
          <a:prstGeom prst="roundRect">
            <a:avLst>
              <a:gd name="adj" fmla="val 1722"/>
            </a:avLst>
          </a:prstGeom>
          <a:noFill/>
          <a:ln w="7620">
            <a:solidFill>
              <a:srgbClr val="FFFFFF">
                <a:alpha val="24000"/>
              </a:srgbClr>
            </a:solidFill>
            <a:prstDash val="solid"/>
          </a:ln>
        </p:spPr>
      </p:sp>
      <p:sp>
        <p:nvSpPr>
          <p:cNvPr id="5" name="Shape 2"/>
          <p:cNvSpPr/>
          <p:nvPr/>
        </p:nvSpPr>
        <p:spPr>
          <a:xfrm>
            <a:off x="688896" y="2502932"/>
            <a:ext cx="7766209" cy="1183005"/>
          </a:xfrm>
          <a:prstGeom prst="rect">
            <a:avLst/>
          </a:prstGeom>
          <a:solidFill>
            <a:srgbClr val="FFFFFF">
              <a:alpha val="4000"/>
            </a:srgbClr>
          </a:solidFill>
          <a:ln/>
        </p:spPr>
      </p:sp>
      <p:sp>
        <p:nvSpPr>
          <p:cNvPr id="6" name="Text 3"/>
          <p:cNvSpPr/>
          <p:nvPr/>
        </p:nvSpPr>
        <p:spPr>
          <a:xfrm>
            <a:off x="883444" y="2627233"/>
            <a:ext cx="3490198" cy="311468"/>
          </a:xfrm>
          <a:prstGeom prst="rect">
            <a:avLst/>
          </a:prstGeom>
          <a:noFill/>
          <a:ln/>
        </p:spPr>
        <p:txBody>
          <a:bodyPr wrap="non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Eficiencia</a:t>
            </a:r>
            <a:endParaRPr lang="en-US" sz="1500" dirty="0"/>
          </a:p>
        </p:txBody>
      </p:sp>
      <p:sp>
        <p:nvSpPr>
          <p:cNvPr id="7" name="Text 4"/>
          <p:cNvSpPr/>
          <p:nvPr/>
        </p:nvSpPr>
        <p:spPr>
          <a:xfrm>
            <a:off x="4770358" y="2627233"/>
            <a:ext cx="3490198" cy="934403"/>
          </a:xfrm>
          <a:prstGeom prst="rect">
            <a:avLst/>
          </a:prstGeom>
          <a:noFill/>
          <a:ln/>
        </p:spPr>
        <p:txBody>
          <a:bodyPr wrap="squar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Optimizan el rendimiento de los procesos, minimizando las pérdidas y aumentando la producción.</a:t>
            </a:r>
            <a:endParaRPr lang="en-US" sz="1500" dirty="0"/>
          </a:p>
        </p:txBody>
      </p:sp>
      <p:sp>
        <p:nvSpPr>
          <p:cNvPr id="8" name="Shape 5"/>
          <p:cNvSpPr/>
          <p:nvPr/>
        </p:nvSpPr>
        <p:spPr>
          <a:xfrm>
            <a:off x="688896" y="3685937"/>
            <a:ext cx="7766209" cy="1183005"/>
          </a:xfrm>
          <a:prstGeom prst="rect">
            <a:avLst/>
          </a:prstGeom>
          <a:solidFill>
            <a:srgbClr val="000000">
              <a:alpha val="4000"/>
            </a:srgbClr>
          </a:solidFill>
          <a:ln/>
        </p:spPr>
      </p:sp>
      <p:sp>
        <p:nvSpPr>
          <p:cNvPr id="9" name="Text 6"/>
          <p:cNvSpPr/>
          <p:nvPr/>
        </p:nvSpPr>
        <p:spPr>
          <a:xfrm>
            <a:off x="883444" y="3810238"/>
            <a:ext cx="3490198" cy="311468"/>
          </a:xfrm>
          <a:prstGeom prst="rect">
            <a:avLst/>
          </a:prstGeom>
          <a:noFill/>
          <a:ln/>
        </p:spPr>
        <p:txBody>
          <a:bodyPr wrap="non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Seguridad</a:t>
            </a:r>
            <a:endParaRPr lang="en-US" sz="1500" dirty="0"/>
          </a:p>
        </p:txBody>
      </p:sp>
      <p:sp>
        <p:nvSpPr>
          <p:cNvPr id="10" name="Text 7"/>
          <p:cNvSpPr/>
          <p:nvPr/>
        </p:nvSpPr>
        <p:spPr>
          <a:xfrm>
            <a:off x="4770358" y="3810238"/>
            <a:ext cx="3490198" cy="934403"/>
          </a:xfrm>
          <a:prstGeom prst="rect">
            <a:avLst/>
          </a:prstGeom>
          <a:noFill/>
          <a:ln/>
        </p:spPr>
        <p:txBody>
          <a:bodyPr wrap="squar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Mantienen las variables de proceso dentro de límites seguros, previniendo accidentes y daños.</a:t>
            </a:r>
            <a:endParaRPr lang="en-US" sz="1500" dirty="0"/>
          </a:p>
        </p:txBody>
      </p:sp>
      <p:sp>
        <p:nvSpPr>
          <p:cNvPr id="11" name="Shape 8"/>
          <p:cNvSpPr/>
          <p:nvPr/>
        </p:nvSpPr>
        <p:spPr>
          <a:xfrm>
            <a:off x="688896" y="4868942"/>
            <a:ext cx="7766209" cy="1183005"/>
          </a:xfrm>
          <a:prstGeom prst="rect">
            <a:avLst/>
          </a:prstGeom>
          <a:solidFill>
            <a:srgbClr val="FFFFFF">
              <a:alpha val="4000"/>
            </a:srgbClr>
          </a:solidFill>
          <a:ln/>
        </p:spPr>
      </p:sp>
      <p:sp>
        <p:nvSpPr>
          <p:cNvPr id="12" name="Text 9"/>
          <p:cNvSpPr/>
          <p:nvPr/>
        </p:nvSpPr>
        <p:spPr>
          <a:xfrm>
            <a:off x="883444" y="4993243"/>
            <a:ext cx="3490198" cy="311468"/>
          </a:xfrm>
          <a:prstGeom prst="rect">
            <a:avLst/>
          </a:prstGeom>
          <a:noFill/>
          <a:ln/>
        </p:spPr>
        <p:txBody>
          <a:bodyPr wrap="non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Calidad</a:t>
            </a:r>
            <a:endParaRPr lang="en-US" sz="1500" dirty="0"/>
          </a:p>
        </p:txBody>
      </p:sp>
      <p:sp>
        <p:nvSpPr>
          <p:cNvPr id="13" name="Text 10"/>
          <p:cNvSpPr/>
          <p:nvPr/>
        </p:nvSpPr>
        <p:spPr>
          <a:xfrm>
            <a:off x="4770358" y="4993243"/>
            <a:ext cx="3490198" cy="934403"/>
          </a:xfrm>
          <a:prstGeom prst="rect">
            <a:avLst/>
          </a:prstGeom>
          <a:noFill/>
          <a:ln/>
        </p:spPr>
        <p:txBody>
          <a:bodyPr wrap="squar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Controlan la calidad del producto, garantizando que se cumplan las especificaciones.</a:t>
            </a:r>
            <a:endParaRPr lang="en-US" sz="1500" dirty="0"/>
          </a:p>
        </p:txBody>
      </p:sp>
      <p:sp>
        <p:nvSpPr>
          <p:cNvPr id="14" name="Shape 11"/>
          <p:cNvSpPr/>
          <p:nvPr/>
        </p:nvSpPr>
        <p:spPr>
          <a:xfrm>
            <a:off x="688896" y="6051947"/>
            <a:ext cx="7766209" cy="1183005"/>
          </a:xfrm>
          <a:prstGeom prst="rect">
            <a:avLst/>
          </a:prstGeom>
          <a:solidFill>
            <a:srgbClr val="000000">
              <a:alpha val="4000"/>
            </a:srgbClr>
          </a:solidFill>
          <a:ln/>
        </p:spPr>
      </p:sp>
      <p:sp>
        <p:nvSpPr>
          <p:cNvPr id="15" name="Text 12"/>
          <p:cNvSpPr/>
          <p:nvPr/>
        </p:nvSpPr>
        <p:spPr>
          <a:xfrm>
            <a:off x="883444" y="6176248"/>
            <a:ext cx="3490198" cy="311468"/>
          </a:xfrm>
          <a:prstGeom prst="rect">
            <a:avLst/>
          </a:prstGeom>
          <a:noFill/>
          <a:ln/>
        </p:spPr>
        <p:txBody>
          <a:bodyPr wrap="non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Confiabilidad</a:t>
            </a:r>
            <a:endParaRPr lang="en-US" sz="1500" dirty="0"/>
          </a:p>
        </p:txBody>
      </p:sp>
      <p:sp>
        <p:nvSpPr>
          <p:cNvPr id="16" name="Text 13"/>
          <p:cNvSpPr/>
          <p:nvPr/>
        </p:nvSpPr>
        <p:spPr>
          <a:xfrm>
            <a:off x="4770358" y="6176248"/>
            <a:ext cx="3490198" cy="934403"/>
          </a:xfrm>
          <a:prstGeom prst="rect">
            <a:avLst/>
          </a:prstGeom>
          <a:noFill/>
          <a:ln/>
        </p:spPr>
        <p:txBody>
          <a:bodyPr wrap="square" lIns="0" tIns="0" rIns="0" bIns="0" rtlCol="0" anchor="t"/>
          <a:lstStyle/>
          <a:p>
            <a:pPr marL="0" indent="0">
              <a:lnSpc>
                <a:spcPts val="2450"/>
              </a:lnSpc>
              <a:buNone/>
            </a:pPr>
            <a:r>
              <a:rPr lang="en-US" sz="1500" dirty="0">
                <a:latin typeface="Merriweather" pitchFamily="34" charset="0"/>
                <a:ea typeface="Merriweather" pitchFamily="34" charset="-122"/>
                <a:cs typeface="Merriweather" pitchFamily="34" charset="-120"/>
              </a:rPr>
              <a:t>Aumentan la confiabilidad de los procesos, reduciendo la probabilidad de fallos y errores.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185029" y="1022509"/>
            <a:ext cx="10936605" cy="771525"/>
          </a:xfrm>
          <a:prstGeom prst="rect">
            <a:avLst/>
          </a:prstGeom>
          <a:noFill/>
          <a:ln/>
        </p:spPr>
        <p:txBody>
          <a:bodyPr wrap="none" lIns="0" tIns="0" rIns="0" bIns="0" rtlCol="0" anchor="t"/>
          <a:lstStyle/>
          <a:p>
            <a:pPr marL="0" indent="0">
              <a:lnSpc>
                <a:spcPts val="6050"/>
              </a:lnSpc>
              <a:buNone/>
            </a:pPr>
            <a:r>
              <a:rPr lang="en-US" sz="4850" dirty="0">
                <a:latin typeface="Merriweather" pitchFamily="34" charset="0"/>
                <a:ea typeface="Merriweather" pitchFamily="34" charset="-122"/>
                <a:cs typeface="Merriweather" pitchFamily="34" charset="-120"/>
              </a:rPr>
              <a:t>Componentes de un Lazo de Control</a:t>
            </a:r>
            <a:endParaRPr lang="en-US" sz="4850" dirty="0"/>
          </a:p>
        </p:txBody>
      </p:sp>
      <p:sp>
        <p:nvSpPr>
          <p:cNvPr id="3" name="Text 1"/>
          <p:cNvSpPr/>
          <p:nvPr/>
        </p:nvSpPr>
        <p:spPr>
          <a:xfrm>
            <a:off x="1185029" y="2411135"/>
            <a:ext cx="3651171" cy="385763"/>
          </a:xfrm>
          <a:prstGeom prst="rect">
            <a:avLst/>
          </a:prstGeom>
          <a:noFill/>
          <a:ln/>
        </p:spPr>
        <p:txBody>
          <a:bodyPr wrap="none" lIns="0" tIns="0" rIns="0" bIns="0" rtlCol="0" anchor="t"/>
          <a:lstStyle/>
          <a:p>
            <a:pPr marL="0" indent="0" algn="ctr">
              <a:lnSpc>
                <a:spcPts val="3000"/>
              </a:lnSpc>
              <a:buNone/>
            </a:pPr>
            <a:r>
              <a:rPr lang="en-US" sz="2400" dirty="0">
                <a:latin typeface="Merriweather" pitchFamily="34" charset="0"/>
                <a:ea typeface="Merriweather" pitchFamily="34" charset="-122"/>
                <a:cs typeface="Merriweather" pitchFamily="34" charset="-120"/>
              </a:rPr>
              <a:t>Dispositivo de Medición</a:t>
            </a:r>
            <a:endParaRPr lang="en-US" sz="2400" dirty="0"/>
          </a:p>
        </p:txBody>
      </p:sp>
      <p:sp>
        <p:nvSpPr>
          <p:cNvPr id="4" name="Text 2"/>
          <p:cNvSpPr/>
          <p:nvPr/>
        </p:nvSpPr>
        <p:spPr>
          <a:xfrm>
            <a:off x="1185029" y="3043714"/>
            <a:ext cx="3684746" cy="3555444"/>
          </a:xfrm>
          <a:prstGeom prst="rect">
            <a:avLst/>
          </a:prstGeom>
          <a:noFill/>
          <a:ln/>
        </p:spPr>
        <p:txBody>
          <a:bodyPr wrap="square" lIns="0" tIns="0" rIns="0" bIns="0" rtlCol="0" anchor="t"/>
          <a:lstStyle/>
          <a:p>
            <a:pPr marL="0" indent="0">
              <a:lnSpc>
                <a:spcPts val="3100"/>
              </a:lnSpc>
              <a:buNone/>
            </a:pPr>
            <a:r>
              <a:rPr lang="en-US" sz="1900" dirty="0">
                <a:latin typeface="Merriweather" pitchFamily="34" charset="0"/>
                <a:ea typeface="Merriweather" pitchFamily="34" charset="-122"/>
                <a:cs typeface="Merriweather" pitchFamily="34" charset="-120"/>
              </a:rPr>
              <a:t>El dispositivo de medición es el encargado de monitorizar la variable de proceso. Mide la magnitud física relevante (temperatura, nivel, flujo, presión, etc.) y la convierte en una señal eléctrica que puede ser interpretada por el controlador.</a:t>
            </a:r>
            <a:endParaRPr lang="en-US" sz="1900" dirty="0"/>
          </a:p>
        </p:txBody>
      </p:sp>
      <p:sp>
        <p:nvSpPr>
          <p:cNvPr id="5" name="Text 3"/>
          <p:cNvSpPr/>
          <p:nvPr/>
        </p:nvSpPr>
        <p:spPr>
          <a:xfrm>
            <a:off x="5479613" y="2411135"/>
            <a:ext cx="3086100" cy="385763"/>
          </a:xfrm>
          <a:prstGeom prst="rect">
            <a:avLst/>
          </a:prstGeom>
          <a:noFill/>
          <a:ln/>
        </p:spPr>
        <p:txBody>
          <a:bodyPr wrap="none" lIns="0" tIns="0" rIns="0" bIns="0" rtlCol="0" anchor="t"/>
          <a:lstStyle/>
          <a:p>
            <a:pPr marL="0" indent="0">
              <a:lnSpc>
                <a:spcPts val="3000"/>
              </a:lnSpc>
              <a:buNone/>
            </a:pPr>
            <a:r>
              <a:rPr lang="en-US" sz="2400" dirty="0">
                <a:latin typeface="Merriweather" pitchFamily="34" charset="0"/>
                <a:ea typeface="Merriweather" pitchFamily="34" charset="-122"/>
                <a:cs typeface="Merriweather" pitchFamily="34" charset="-120"/>
              </a:rPr>
              <a:t>Controlador</a:t>
            </a:r>
            <a:endParaRPr lang="en-US" sz="2400" dirty="0"/>
          </a:p>
        </p:txBody>
      </p:sp>
      <p:sp>
        <p:nvSpPr>
          <p:cNvPr id="6" name="Text 4"/>
          <p:cNvSpPr/>
          <p:nvPr/>
        </p:nvSpPr>
        <p:spPr>
          <a:xfrm>
            <a:off x="5180290" y="3241238"/>
            <a:ext cx="3684746" cy="3160395"/>
          </a:xfrm>
          <a:prstGeom prst="rect">
            <a:avLst/>
          </a:prstGeom>
          <a:noFill/>
          <a:ln/>
        </p:spPr>
        <p:txBody>
          <a:bodyPr wrap="square" lIns="0" tIns="0" rIns="0" bIns="0" rtlCol="0" anchor="t"/>
          <a:lstStyle/>
          <a:p>
            <a:pPr marL="0" indent="0">
              <a:lnSpc>
                <a:spcPts val="3100"/>
              </a:lnSpc>
              <a:buNone/>
            </a:pPr>
            <a:r>
              <a:rPr lang="en-US" sz="1900" dirty="0">
                <a:latin typeface="Merriweather" pitchFamily="34" charset="0"/>
                <a:ea typeface="Merriweather" pitchFamily="34" charset="-122"/>
                <a:cs typeface="Merriweather" pitchFamily="34" charset="-120"/>
              </a:rPr>
              <a:t>El controlador es el cerebro del lazo de control. Recibe la señal del dispositivo de medición y la compara con el punto de ajuste deseado. Si existe una diferencia (error), el controlador calcula la acción correctiva necesaria.</a:t>
            </a:r>
            <a:endParaRPr lang="en-US" sz="1900" dirty="0"/>
          </a:p>
        </p:txBody>
      </p:sp>
      <p:sp>
        <p:nvSpPr>
          <p:cNvPr id="7" name="Text 5"/>
          <p:cNvSpPr/>
          <p:nvPr/>
        </p:nvSpPr>
        <p:spPr>
          <a:xfrm>
            <a:off x="9774198" y="2411135"/>
            <a:ext cx="3684746" cy="771525"/>
          </a:xfrm>
          <a:prstGeom prst="rect">
            <a:avLst/>
          </a:prstGeom>
          <a:noFill/>
          <a:ln/>
        </p:spPr>
        <p:txBody>
          <a:bodyPr wrap="square" lIns="0" tIns="0" rIns="0" bIns="0" rtlCol="0" anchor="t"/>
          <a:lstStyle/>
          <a:p>
            <a:pPr marL="0" indent="0">
              <a:lnSpc>
                <a:spcPts val="3000"/>
              </a:lnSpc>
              <a:buNone/>
            </a:pPr>
            <a:r>
              <a:rPr lang="en-US" sz="2400" dirty="0">
                <a:latin typeface="Merriweather" pitchFamily="34" charset="0"/>
                <a:ea typeface="Merriweather" pitchFamily="34" charset="-122"/>
                <a:cs typeface="Merriweather" pitchFamily="34" charset="-120"/>
              </a:rPr>
              <a:t>Elemento Final de Control</a:t>
            </a:r>
            <a:endParaRPr lang="en-US" sz="2400" dirty="0"/>
          </a:p>
        </p:txBody>
      </p:sp>
      <p:sp>
        <p:nvSpPr>
          <p:cNvPr id="8" name="Text 6"/>
          <p:cNvSpPr/>
          <p:nvPr/>
        </p:nvSpPr>
        <p:spPr>
          <a:xfrm>
            <a:off x="9678505" y="3333783"/>
            <a:ext cx="3684746" cy="3555444"/>
          </a:xfrm>
          <a:prstGeom prst="rect">
            <a:avLst/>
          </a:prstGeom>
          <a:noFill/>
          <a:ln/>
        </p:spPr>
        <p:txBody>
          <a:bodyPr wrap="square" lIns="0" tIns="0" rIns="0" bIns="0" rtlCol="0" anchor="t"/>
          <a:lstStyle/>
          <a:p>
            <a:pPr marL="0" indent="0">
              <a:lnSpc>
                <a:spcPts val="3100"/>
              </a:lnSpc>
              <a:buNone/>
            </a:pPr>
            <a:r>
              <a:rPr lang="en-US" sz="1900" dirty="0">
                <a:latin typeface="Merriweather" pitchFamily="34" charset="0"/>
                <a:ea typeface="Merriweather" pitchFamily="34" charset="-122"/>
                <a:cs typeface="Merriweather" pitchFamily="34" charset="-120"/>
              </a:rPr>
              <a:t>El elemento final de control es el dispositivo que implementa la acción correctiva determinada por el controlador. Puede ser una válvula, un motor, un actuador o cualquier otro dispositivo que modifique la variable manipulada.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85029" y="447556"/>
            <a:ext cx="10238184" cy="507921"/>
          </a:xfrm>
          <a:prstGeom prst="rect">
            <a:avLst/>
          </a:prstGeom>
          <a:noFill/>
          <a:ln/>
        </p:spPr>
        <p:txBody>
          <a:bodyPr wrap="none" lIns="0" tIns="0" rIns="0" bIns="0" rtlCol="0" anchor="t"/>
          <a:lstStyle/>
          <a:p>
            <a:pPr marL="0" indent="0">
              <a:lnSpc>
                <a:spcPts val="3950"/>
              </a:lnSpc>
              <a:buNone/>
            </a:pPr>
            <a:r>
              <a:rPr lang="en-US" sz="3150" dirty="0">
                <a:latin typeface="Merriweather" pitchFamily="34" charset="0"/>
                <a:ea typeface="Merriweather" pitchFamily="34" charset="-122"/>
                <a:cs typeface="Merriweather" pitchFamily="34" charset="-120"/>
              </a:rPr>
              <a:t>Principio de Funcionamiento de un Lazo de Control</a:t>
            </a:r>
            <a:endParaRPr lang="en-US" sz="3150" dirty="0"/>
          </a:p>
        </p:txBody>
      </p:sp>
      <p:pic>
        <p:nvPicPr>
          <p:cNvPr id="3" name="Image 0" descr="preencoded.png"/>
          <p:cNvPicPr>
            <a:picLocks noChangeAspect="1"/>
          </p:cNvPicPr>
          <p:nvPr/>
        </p:nvPicPr>
        <p:blipFill>
          <a:blip r:embed="rId3"/>
          <a:stretch>
            <a:fillRect/>
          </a:stretch>
        </p:blipFill>
        <p:spPr>
          <a:xfrm>
            <a:off x="1185029" y="1199257"/>
            <a:ext cx="812602" cy="1300282"/>
          </a:xfrm>
          <a:prstGeom prst="rect">
            <a:avLst/>
          </a:prstGeom>
        </p:spPr>
      </p:pic>
      <p:sp>
        <p:nvSpPr>
          <p:cNvPr id="4" name="Text 1"/>
          <p:cNvSpPr/>
          <p:nvPr/>
        </p:nvSpPr>
        <p:spPr>
          <a:xfrm>
            <a:off x="2241352" y="1443038"/>
            <a:ext cx="2031682" cy="253841"/>
          </a:xfrm>
          <a:prstGeom prst="rect">
            <a:avLst/>
          </a:prstGeom>
          <a:noFill/>
          <a:ln/>
        </p:spPr>
        <p:txBody>
          <a:bodyPr wrap="none" lIns="0" tIns="0" rIns="0" bIns="0" rtlCol="0" anchor="t"/>
          <a:lstStyle/>
          <a:p>
            <a:pPr marL="0" indent="0" algn="l">
              <a:lnSpc>
                <a:spcPts val="1950"/>
              </a:lnSpc>
              <a:buNone/>
            </a:pPr>
            <a:r>
              <a:rPr lang="en-US" sz="1550" dirty="0">
                <a:latin typeface="Merriweather" pitchFamily="34" charset="0"/>
                <a:ea typeface="Merriweather" pitchFamily="34" charset="-122"/>
                <a:cs typeface="Merriweather" pitchFamily="34" charset="-120"/>
              </a:rPr>
              <a:t>Medición</a:t>
            </a:r>
            <a:endParaRPr lang="en-US" sz="1550" dirty="0"/>
          </a:p>
        </p:txBody>
      </p:sp>
      <p:sp>
        <p:nvSpPr>
          <p:cNvPr id="5" name="Text 2"/>
          <p:cNvSpPr/>
          <p:nvPr/>
        </p:nvSpPr>
        <p:spPr>
          <a:xfrm>
            <a:off x="2241352" y="1794391"/>
            <a:ext cx="11203900" cy="260033"/>
          </a:xfrm>
          <a:prstGeom prst="rect">
            <a:avLst/>
          </a:prstGeom>
          <a:noFill/>
          <a:ln/>
        </p:spPr>
        <p:txBody>
          <a:bodyPr wrap="none" lIns="0" tIns="0" rIns="0" bIns="0" rtlCol="0" anchor="t"/>
          <a:lstStyle/>
          <a:p>
            <a:pPr marL="0" indent="0" algn="l">
              <a:lnSpc>
                <a:spcPts val="2000"/>
              </a:lnSpc>
              <a:buNone/>
            </a:pPr>
            <a:r>
              <a:rPr lang="en-US" sz="1250" dirty="0">
                <a:latin typeface="Merriweather" pitchFamily="34" charset="0"/>
                <a:ea typeface="Merriweather" pitchFamily="34" charset="-122"/>
                <a:cs typeface="Merriweather" pitchFamily="34" charset="-120"/>
              </a:rPr>
              <a:t>El dispositivo de medición detecta la variable del proceso y envía una señal al controlador.</a:t>
            </a:r>
            <a:endParaRPr lang="en-US" sz="1250" dirty="0"/>
          </a:p>
        </p:txBody>
      </p:sp>
      <p:pic>
        <p:nvPicPr>
          <p:cNvPr id="6" name="Image 1" descr="preencoded.png"/>
          <p:cNvPicPr>
            <a:picLocks noChangeAspect="1"/>
          </p:cNvPicPr>
          <p:nvPr/>
        </p:nvPicPr>
        <p:blipFill>
          <a:blip r:embed="rId4"/>
          <a:stretch>
            <a:fillRect/>
          </a:stretch>
        </p:blipFill>
        <p:spPr>
          <a:xfrm>
            <a:off x="1185029" y="2580799"/>
            <a:ext cx="812602" cy="1300282"/>
          </a:xfrm>
          <a:prstGeom prst="rect">
            <a:avLst/>
          </a:prstGeom>
        </p:spPr>
      </p:pic>
      <p:sp>
        <p:nvSpPr>
          <p:cNvPr id="7" name="Text 3"/>
          <p:cNvSpPr/>
          <p:nvPr/>
        </p:nvSpPr>
        <p:spPr>
          <a:xfrm>
            <a:off x="2241352" y="2743319"/>
            <a:ext cx="2031682" cy="253841"/>
          </a:xfrm>
          <a:prstGeom prst="rect">
            <a:avLst/>
          </a:prstGeom>
          <a:noFill/>
          <a:ln/>
        </p:spPr>
        <p:txBody>
          <a:bodyPr wrap="none" lIns="0" tIns="0" rIns="0" bIns="0" rtlCol="0" anchor="t"/>
          <a:lstStyle/>
          <a:p>
            <a:pPr marL="0" indent="0" algn="l">
              <a:lnSpc>
                <a:spcPts val="1950"/>
              </a:lnSpc>
              <a:buNone/>
            </a:pPr>
            <a:r>
              <a:rPr lang="en-US" sz="1550" dirty="0">
                <a:latin typeface="Merriweather" pitchFamily="34" charset="0"/>
                <a:ea typeface="Merriweather" pitchFamily="34" charset="-122"/>
                <a:cs typeface="Merriweather" pitchFamily="34" charset="-120"/>
              </a:rPr>
              <a:t>Comparación</a:t>
            </a:r>
            <a:endParaRPr lang="en-US" sz="1550" dirty="0"/>
          </a:p>
        </p:txBody>
      </p:sp>
      <p:sp>
        <p:nvSpPr>
          <p:cNvPr id="8" name="Text 4"/>
          <p:cNvSpPr/>
          <p:nvPr/>
        </p:nvSpPr>
        <p:spPr>
          <a:xfrm>
            <a:off x="2241352" y="3065324"/>
            <a:ext cx="11203900" cy="520065"/>
          </a:xfrm>
          <a:prstGeom prst="rect">
            <a:avLst/>
          </a:prstGeom>
          <a:noFill/>
          <a:ln/>
        </p:spPr>
        <p:txBody>
          <a:bodyPr wrap="square" lIns="0" tIns="0" rIns="0" bIns="0" rtlCol="0" anchor="t"/>
          <a:lstStyle/>
          <a:p>
            <a:pPr marL="0" indent="0" algn="l">
              <a:lnSpc>
                <a:spcPts val="2000"/>
              </a:lnSpc>
              <a:buNone/>
            </a:pPr>
            <a:r>
              <a:rPr lang="en-US" sz="1250" dirty="0">
                <a:latin typeface="Merriweather" pitchFamily="34" charset="0"/>
                <a:ea typeface="Merriweather" pitchFamily="34" charset="-122"/>
                <a:cs typeface="Merriweather" pitchFamily="34" charset="-120"/>
              </a:rPr>
              <a:t>El controlador compara la señal recibida del dispositivo de medición con el punto de ajuste deseado. Si hay una diferencia, se calcula un error.</a:t>
            </a:r>
            <a:endParaRPr lang="en-US" sz="1250" dirty="0"/>
          </a:p>
        </p:txBody>
      </p:sp>
      <p:pic>
        <p:nvPicPr>
          <p:cNvPr id="9" name="Image 2" descr="preencoded.png"/>
          <p:cNvPicPr>
            <a:picLocks noChangeAspect="1"/>
          </p:cNvPicPr>
          <p:nvPr/>
        </p:nvPicPr>
        <p:blipFill>
          <a:blip r:embed="rId5"/>
          <a:stretch>
            <a:fillRect/>
          </a:stretch>
        </p:blipFill>
        <p:spPr>
          <a:xfrm>
            <a:off x="1185029" y="3881080"/>
            <a:ext cx="812602" cy="1300282"/>
          </a:xfrm>
          <a:prstGeom prst="rect">
            <a:avLst/>
          </a:prstGeom>
        </p:spPr>
      </p:pic>
      <p:sp>
        <p:nvSpPr>
          <p:cNvPr id="10" name="Text 5"/>
          <p:cNvSpPr/>
          <p:nvPr/>
        </p:nvSpPr>
        <p:spPr>
          <a:xfrm>
            <a:off x="2241352" y="4043601"/>
            <a:ext cx="2031682" cy="253841"/>
          </a:xfrm>
          <a:prstGeom prst="rect">
            <a:avLst/>
          </a:prstGeom>
          <a:noFill/>
          <a:ln/>
        </p:spPr>
        <p:txBody>
          <a:bodyPr wrap="none" lIns="0" tIns="0" rIns="0" bIns="0" rtlCol="0" anchor="t"/>
          <a:lstStyle/>
          <a:p>
            <a:pPr marL="0" indent="0" algn="l">
              <a:lnSpc>
                <a:spcPts val="1950"/>
              </a:lnSpc>
              <a:buNone/>
            </a:pPr>
            <a:r>
              <a:rPr lang="en-US" sz="1550" dirty="0">
                <a:latin typeface="Merriweather" pitchFamily="34" charset="0"/>
                <a:ea typeface="Merriweather" pitchFamily="34" charset="-122"/>
                <a:cs typeface="Merriweather" pitchFamily="34" charset="-120"/>
              </a:rPr>
              <a:t>Control</a:t>
            </a:r>
            <a:endParaRPr lang="en-US" sz="1550" dirty="0"/>
          </a:p>
        </p:txBody>
      </p:sp>
      <p:sp>
        <p:nvSpPr>
          <p:cNvPr id="11" name="Text 6"/>
          <p:cNvSpPr/>
          <p:nvPr/>
        </p:nvSpPr>
        <p:spPr>
          <a:xfrm>
            <a:off x="2241352" y="4394954"/>
            <a:ext cx="11203900" cy="260033"/>
          </a:xfrm>
          <a:prstGeom prst="rect">
            <a:avLst/>
          </a:prstGeom>
          <a:noFill/>
          <a:ln/>
        </p:spPr>
        <p:txBody>
          <a:bodyPr wrap="none" lIns="0" tIns="0" rIns="0" bIns="0" rtlCol="0" anchor="t"/>
          <a:lstStyle/>
          <a:p>
            <a:pPr marL="0" indent="0" algn="l">
              <a:lnSpc>
                <a:spcPts val="2000"/>
              </a:lnSpc>
              <a:buNone/>
            </a:pPr>
            <a:r>
              <a:rPr lang="en-US" sz="1250" dirty="0">
                <a:latin typeface="Merriweather" pitchFamily="34" charset="0"/>
                <a:ea typeface="Merriweather" pitchFamily="34" charset="-122"/>
                <a:cs typeface="Merriweather" pitchFamily="34" charset="-120"/>
              </a:rPr>
              <a:t>El controlador utiliza una estrategia de control (proporcional, integral, derivativo, etc.) para calcular la acción correctiva necesaria</a:t>
            </a:r>
            <a:r>
              <a:rPr lang="en-US" sz="1250" dirty="0">
                <a:solidFill>
                  <a:srgbClr val="E2E6E9"/>
                </a:solidFill>
                <a:latin typeface="Merriweather" pitchFamily="34" charset="0"/>
                <a:ea typeface="Merriweather" pitchFamily="34" charset="-122"/>
                <a:cs typeface="Merriweather" pitchFamily="34" charset="-120"/>
              </a:rPr>
              <a:t>.</a:t>
            </a:r>
            <a:endParaRPr lang="en-US" sz="1250" dirty="0"/>
          </a:p>
        </p:txBody>
      </p:sp>
      <p:pic>
        <p:nvPicPr>
          <p:cNvPr id="12" name="Image 3" descr="preencoded.png"/>
          <p:cNvPicPr>
            <a:picLocks noChangeAspect="1"/>
          </p:cNvPicPr>
          <p:nvPr/>
        </p:nvPicPr>
        <p:blipFill>
          <a:blip r:embed="rId6"/>
          <a:stretch>
            <a:fillRect/>
          </a:stretch>
        </p:blipFill>
        <p:spPr>
          <a:xfrm>
            <a:off x="1185029" y="5181362"/>
            <a:ext cx="812602" cy="1300282"/>
          </a:xfrm>
          <a:prstGeom prst="rect">
            <a:avLst/>
          </a:prstGeom>
        </p:spPr>
      </p:pic>
      <p:sp>
        <p:nvSpPr>
          <p:cNvPr id="13" name="Text 7"/>
          <p:cNvSpPr/>
          <p:nvPr/>
        </p:nvSpPr>
        <p:spPr>
          <a:xfrm>
            <a:off x="2241352" y="5343882"/>
            <a:ext cx="2031682" cy="253841"/>
          </a:xfrm>
          <a:prstGeom prst="rect">
            <a:avLst/>
          </a:prstGeom>
          <a:noFill/>
          <a:ln/>
        </p:spPr>
        <p:txBody>
          <a:bodyPr wrap="none" lIns="0" tIns="0" rIns="0" bIns="0" rtlCol="0" anchor="t"/>
          <a:lstStyle/>
          <a:p>
            <a:pPr marL="0" indent="0" algn="l">
              <a:lnSpc>
                <a:spcPts val="1950"/>
              </a:lnSpc>
              <a:buNone/>
            </a:pPr>
            <a:r>
              <a:rPr lang="en-US" sz="1550" dirty="0">
                <a:latin typeface="Merriweather" pitchFamily="34" charset="0"/>
                <a:ea typeface="Merriweather" pitchFamily="34" charset="-122"/>
                <a:cs typeface="Merriweather" pitchFamily="34" charset="-120"/>
              </a:rPr>
              <a:t>Actuación</a:t>
            </a:r>
            <a:endParaRPr lang="en-US" sz="1550" dirty="0"/>
          </a:p>
        </p:txBody>
      </p:sp>
      <p:sp>
        <p:nvSpPr>
          <p:cNvPr id="14" name="Text 8"/>
          <p:cNvSpPr/>
          <p:nvPr/>
        </p:nvSpPr>
        <p:spPr>
          <a:xfrm>
            <a:off x="2241352" y="5695236"/>
            <a:ext cx="11203900" cy="260033"/>
          </a:xfrm>
          <a:prstGeom prst="rect">
            <a:avLst/>
          </a:prstGeom>
          <a:noFill/>
          <a:ln/>
        </p:spPr>
        <p:txBody>
          <a:bodyPr wrap="none" lIns="0" tIns="0" rIns="0" bIns="0" rtlCol="0" anchor="t"/>
          <a:lstStyle/>
          <a:p>
            <a:pPr marL="0" indent="0" algn="l">
              <a:lnSpc>
                <a:spcPts val="2000"/>
              </a:lnSpc>
              <a:buNone/>
            </a:pPr>
            <a:r>
              <a:rPr lang="en-US" sz="1250" dirty="0">
                <a:latin typeface="Merriweather" pitchFamily="34" charset="0"/>
                <a:ea typeface="Merriweather" pitchFamily="34" charset="-122"/>
                <a:cs typeface="Merriweather" pitchFamily="34" charset="-120"/>
              </a:rPr>
              <a:t>E</a:t>
            </a:r>
            <a:r>
              <a:rPr lang="en-US" sz="1250" dirty="0">
                <a:solidFill>
                  <a:srgbClr val="E2E6E9"/>
                </a:solidFill>
                <a:latin typeface="Merriweather" pitchFamily="34" charset="0"/>
                <a:ea typeface="Merriweather" pitchFamily="34" charset="-122"/>
                <a:cs typeface="Merriweather" pitchFamily="34" charset="-120"/>
              </a:rPr>
              <a:t>l </a:t>
            </a:r>
            <a:r>
              <a:rPr lang="en-US" sz="1250" dirty="0">
                <a:latin typeface="Merriweather" pitchFamily="34" charset="0"/>
                <a:ea typeface="Merriweather" pitchFamily="34" charset="-122"/>
                <a:cs typeface="Merriweather" pitchFamily="34" charset="-120"/>
              </a:rPr>
              <a:t>controlador envía una señal al elemento final de control, que modifica la variable manipulada para corregir el error</a:t>
            </a:r>
            <a:r>
              <a:rPr lang="en-US" sz="1250" dirty="0">
                <a:solidFill>
                  <a:srgbClr val="E2E6E9"/>
                </a:solidFill>
                <a:latin typeface="Merriweather" pitchFamily="34" charset="0"/>
                <a:ea typeface="Merriweather" pitchFamily="34" charset="-122"/>
                <a:cs typeface="Merriweather" pitchFamily="34" charset="-120"/>
              </a:rPr>
              <a:t>.</a:t>
            </a:r>
            <a:endParaRPr lang="en-US" sz="1250" dirty="0"/>
          </a:p>
        </p:txBody>
      </p:sp>
      <p:pic>
        <p:nvPicPr>
          <p:cNvPr id="15" name="Image 4" descr="preencoded.png"/>
          <p:cNvPicPr>
            <a:picLocks noChangeAspect="1"/>
          </p:cNvPicPr>
          <p:nvPr/>
        </p:nvPicPr>
        <p:blipFill>
          <a:blip r:embed="rId7"/>
          <a:stretch>
            <a:fillRect/>
          </a:stretch>
        </p:blipFill>
        <p:spPr>
          <a:xfrm>
            <a:off x="1185029" y="6481643"/>
            <a:ext cx="812602" cy="1300282"/>
          </a:xfrm>
          <a:prstGeom prst="rect">
            <a:avLst/>
          </a:prstGeom>
        </p:spPr>
      </p:pic>
      <p:sp>
        <p:nvSpPr>
          <p:cNvPr id="16" name="Text 9"/>
          <p:cNvSpPr/>
          <p:nvPr/>
        </p:nvSpPr>
        <p:spPr>
          <a:xfrm>
            <a:off x="2241352" y="6644164"/>
            <a:ext cx="2031682" cy="253841"/>
          </a:xfrm>
          <a:prstGeom prst="rect">
            <a:avLst/>
          </a:prstGeom>
          <a:noFill/>
          <a:ln/>
        </p:spPr>
        <p:txBody>
          <a:bodyPr wrap="none" lIns="0" tIns="0" rIns="0" bIns="0" rtlCol="0" anchor="t"/>
          <a:lstStyle/>
          <a:p>
            <a:pPr marL="0" indent="0" algn="l">
              <a:lnSpc>
                <a:spcPts val="1950"/>
              </a:lnSpc>
              <a:buNone/>
            </a:pPr>
            <a:r>
              <a:rPr lang="en-US" sz="1550" dirty="0">
                <a:latin typeface="Merriweather" pitchFamily="34" charset="0"/>
                <a:ea typeface="Merriweather" pitchFamily="34" charset="-122"/>
                <a:cs typeface="Merriweather" pitchFamily="34" charset="-120"/>
              </a:rPr>
              <a:t>Proceso</a:t>
            </a:r>
            <a:endParaRPr lang="en-US" sz="1550" dirty="0"/>
          </a:p>
        </p:txBody>
      </p:sp>
      <p:sp>
        <p:nvSpPr>
          <p:cNvPr id="17" name="Text 10"/>
          <p:cNvSpPr/>
          <p:nvPr/>
        </p:nvSpPr>
        <p:spPr>
          <a:xfrm>
            <a:off x="2241352" y="6995517"/>
            <a:ext cx="11203900" cy="520065"/>
          </a:xfrm>
          <a:prstGeom prst="rect">
            <a:avLst/>
          </a:prstGeom>
          <a:noFill/>
          <a:ln/>
        </p:spPr>
        <p:txBody>
          <a:bodyPr wrap="square" lIns="0" tIns="0" rIns="0" bIns="0" rtlCol="0" anchor="t"/>
          <a:lstStyle/>
          <a:p>
            <a:pPr marL="0" indent="0" algn="l">
              <a:lnSpc>
                <a:spcPts val="2000"/>
              </a:lnSpc>
              <a:buNone/>
            </a:pPr>
            <a:r>
              <a:rPr lang="en-US" sz="1250" dirty="0">
                <a:latin typeface="Merriweather" pitchFamily="34" charset="0"/>
                <a:ea typeface="Merriweather" pitchFamily="34" charset="-122"/>
                <a:cs typeface="Merriweather" pitchFamily="34" charset="-120"/>
              </a:rPr>
              <a:t>El proceso es afectado por la acción del elemento final de control, lo que modifica la variable del proceso. Este ciclo se repite continuamente hasta que se alcanza el punto de ajuste.</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85029" y="992148"/>
            <a:ext cx="11058644" cy="680204"/>
          </a:xfrm>
          <a:prstGeom prst="rect">
            <a:avLst/>
          </a:prstGeom>
          <a:noFill/>
          <a:ln/>
        </p:spPr>
        <p:txBody>
          <a:bodyPr wrap="none" lIns="0" tIns="0" rIns="0" bIns="0" rtlCol="0" anchor="t"/>
          <a:lstStyle/>
          <a:p>
            <a:pPr marL="0" indent="0">
              <a:lnSpc>
                <a:spcPts val="5350"/>
              </a:lnSpc>
              <a:buNone/>
            </a:pPr>
            <a:r>
              <a:rPr lang="en-US" sz="4250" dirty="0">
                <a:latin typeface="Merriweather" pitchFamily="34" charset="0"/>
                <a:ea typeface="Merriweather" pitchFamily="34" charset="-122"/>
                <a:cs typeface="Merriweather" pitchFamily="34" charset="-120"/>
              </a:rPr>
              <a:t>Términos Relevantes en Lazos de Control</a:t>
            </a:r>
            <a:endParaRPr lang="en-US" sz="4250" dirty="0"/>
          </a:p>
        </p:txBody>
      </p:sp>
      <p:sp>
        <p:nvSpPr>
          <p:cNvPr id="3" name="Shape 1"/>
          <p:cNvSpPr/>
          <p:nvPr/>
        </p:nvSpPr>
        <p:spPr>
          <a:xfrm>
            <a:off x="1185029" y="2352437"/>
            <a:ext cx="489704" cy="489704"/>
          </a:xfrm>
          <a:prstGeom prst="roundRect">
            <a:avLst>
              <a:gd name="adj" fmla="val 18670"/>
            </a:avLst>
          </a:prstGeom>
          <a:solidFill>
            <a:srgbClr val="003180"/>
          </a:solidFill>
          <a:ln w="7620">
            <a:solidFill>
              <a:srgbClr val="194A99"/>
            </a:solidFill>
            <a:prstDash val="solid"/>
          </a:ln>
        </p:spPr>
      </p:sp>
      <p:sp>
        <p:nvSpPr>
          <p:cNvPr id="4" name="Text 2"/>
          <p:cNvSpPr/>
          <p:nvPr/>
        </p:nvSpPr>
        <p:spPr>
          <a:xfrm>
            <a:off x="1358027" y="2433995"/>
            <a:ext cx="143708" cy="326469"/>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1</a:t>
            </a:r>
            <a:endParaRPr lang="en-US" sz="2550" dirty="0"/>
          </a:p>
        </p:txBody>
      </p:sp>
      <p:sp>
        <p:nvSpPr>
          <p:cNvPr id="5" name="Text 3"/>
          <p:cNvSpPr/>
          <p:nvPr/>
        </p:nvSpPr>
        <p:spPr>
          <a:xfrm>
            <a:off x="1892379" y="2352437"/>
            <a:ext cx="2720935" cy="340043"/>
          </a:xfrm>
          <a:prstGeom prst="rect">
            <a:avLst/>
          </a:prstGeom>
          <a:noFill/>
          <a:ln/>
        </p:spPr>
        <p:txBody>
          <a:bodyPr wrap="none" lIns="0" tIns="0" rIns="0" bIns="0" rtlCol="0" anchor="t"/>
          <a:lstStyle/>
          <a:p>
            <a:pPr marL="0" indent="0">
              <a:lnSpc>
                <a:spcPts val="2650"/>
              </a:lnSpc>
              <a:buNone/>
            </a:pPr>
            <a:r>
              <a:rPr lang="en-US" sz="2100" dirty="0">
                <a:latin typeface="Merriweather" pitchFamily="34" charset="0"/>
                <a:ea typeface="Merriweather" pitchFamily="34" charset="-122"/>
                <a:cs typeface="Merriweather" pitchFamily="34" charset="-120"/>
              </a:rPr>
              <a:t>Variable de Proceso</a:t>
            </a:r>
            <a:endParaRPr lang="en-US" sz="2100" dirty="0"/>
          </a:p>
        </p:txBody>
      </p:sp>
      <p:sp>
        <p:nvSpPr>
          <p:cNvPr id="6" name="Text 4"/>
          <p:cNvSpPr/>
          <p:nvPr/>
        </p:nvSpPr>
        <p:spPr>
          <a:xfrm>
            <a:off x="1892379" y="2822972"/>
            <a:ext cx="5313998" cy="1740694"/>
          </a:xfrm>
          <a:prstGeom prst="rect">
            <a:avLst/>
          </a:prstGeom>
          <a:noFill/>
          <a:ln/>
        </p:spPr>
        <p:txBody>
          <a:bodyPr wrap="square" lIns="0" tIns="0" rIns="0" bIns="0" rtlCol="0" anchor="t"/>
          <a:lstStyle/>
          <a:p>
            <a:pPr marL="0" indent="0">
              <a:lnSpc>
                <a:spcPts val="2700"/>
              </a:lnSpc>
              <a:buNone/>
            </a:pPr>
            <a:r>
              <a:rPr lang="en-US" sz="1700" dirty="0">
                <a:latin typeface="Merriweather" pitchFamily="34" charset="0"/>
                <a:ea typeface="Merriweather" pitchFamily="34" charset="-122"/>
                <a:cs typeface="Merriweather" pitchFamily="34" charset="-120"/>
              </a:rPr>
              <a:t>Es el valor medido actual de una parte particular del proceso que se está supervisando o controlando. La variable de proceso es la magnitud que se busca controlar (por ejemplo, la temperatura, el nivel, la presión).</a:t>
            </a:r>
            <a:endParaRPr lang="en-US" sz="1700" dirty="0"/>
          </a:p>
        </p:txBody>
      </p:sp>
      <p:sp>
        <p:nvSpPr>
          <p:cNvPr id="7" name="Shape 5"/>
          <p:cNvSpPr/>
          <p:nvPr/>
        </p:nvSpPr>
        <p:spPr>
          <a:xfrm>
            <a:off x="7424023" y="2352437"/>
            <a:ext cx="489704" cy="489704"/>
          </a:xfrm>
          <a:prstGeom prst="roundRect">
            <a:avLst>
              <a:gd name="adj" fmla="val 18670"/>
            </a:avLst>
          </a:prstGeom>
          <a:solidFill>
            <a:srgbClr val="003180"/>
          </a:solidFill>
          <a:ln w="7620">
            <a:solidFill>
              <a:srgbClr val="194A99"/>
            </a:solidFill>
            <a:prstDash val="solid"/>
          </a:ln>
        </p:spPr>
      </p:sp>
      <p:sp>
        <p:nvSpPr>
          <p:cNvPr id="8" name="Text 6"/>
          <p:cNvSpPr/>
          <p:nvPr/>
        </p:nvSpPr>
        <p:spPr>
          <a:xfrm>
            <a:off x="7571184" y="2433995"/>
            <a:ext cx="195263" cy="326469"/>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2</a:t>
            </a:r>
            <a:endParaRPr lang="en-US" sz="2550" dirty="0"/>
          </a:p>
        </p:txBody>
      </p:sp>
      <p:sp>
        <p:nvSpPr>
          <p:cNvPr id="9" name="Text 7"/>
          <p:cNvSpPr/>
          <p:nvPr/>
        </p:nvSpPr>
        <p:spPr>
          <a:xfrm>
            <a:off x="8131373" y="2352437"/>
            <a:ext cx="2770584" cy="340043"/>
          </a:xfrm>
          <a:prstGeom prst="rect">
            <a:avLst/>
          </a:prstGeom>
          <a:noFill/>
          <a:ln/>
        </p:spPr>
        <p:txBody>
          <a:bodyPr wrap="none" lIns="0" tIns="0" rIns="0" bIns="0" rtlCol="0" anchor="t"/>
          <a:lstStyle/>
          <a:p>
            <a:pPr marL="0" indent="0">
              <a:lnSpc>
                <a:spcPts val="2650"/>
              </a:lnSpc>
              <a:buNone/>
            </a:pPr>
            <a:r>
              <a:rPr lang="en-US" sz="2100" dirty="0">
                <a:latin typeface="Merriweather" pitchFamily="34" charset="0"/>
                <a:ea typeface="Merriweather" pitchFamily="34" charset="-122"/>
                <a:cs typeface="Merriweather" pitchFamily="34" charset="-120"/>
              </a:rPr>
              <a:t>Variable Manipulada</a:t>
            </a:r>
            <a:endParaRPr lang="en-US" sz="2100" dirty="0"/>
          </a:p>
        </p:txBody>
      </p:sp>
      <p:sp>
        <p:nvSpPr>
          <p:cNvPr id="10" name="Text 8"/>
          <p:cNvSpPr/>
          <p:nvPr/>
        </p:nvSpPr>
        <p:spPr>
          <a:xfrm>
            <a:off x="8131373" y="2822972"/>
            <a:ext cx="5313998" cy="2088833"/>
          </a:xfrm>
          <a:prstGeom prst="rect">
            <a:avLst/>
          </a:prstGeom>
          <a:noFill/>
          <a:ln/>
        </p:spPr>
        <p:txBody>
          <a:bodyPr wrap="square" lIns="0" tIns="0" rIns="0" bIns="0" rtlCol="0" anchor="t"/>
          <a:lstStyle/>
          <a:p>
            <a:pPr marL="0" indent="0">
              <a:lnSpc>
                <a:spcPts val="2700"/>
              </a:lnSpc>
              <a:buNone/>
            </a:pPr>
            <a:r>
              <a:rPr lang="en-US" sz="1700" dirty="0">
                <a:latin typeface="Merriweather" pitchFamily="34" charset="0"/>
                <a:ea typeface="Merriweather" pitchFamily="34" charset="-122"/>
                <a:cs typeface="Merriweather" pitchFamily="34" charset="-120"/>
              </a:rPr>
              <a:t>La variable manipulada es la variable controlada por un actuador para corregir los cambios en la variable medida. Es la variable que se puede ajustar directamente por el controlador (por ejemplo, la posición de una válvula, la velocidad de un motor, la cantidad de flujo).</a:t>
            </a:r>
            <a:endParaRPr lang="en-US" sz="1700" dirty="0"/>
          </a:p>
        </p:txBody>
      </p:sp>
      <p:sp>
        <p:nvSpPr>
          <p:cNvPr id="11" name="Shape 9"/>
          <p:cNvSpPr/>
          <p:nvPr/>
        </p:nvSpPr>
        <p:spPr>
          <a:xfrm>
            <a:off x="1185029" y="5374243"/>
            <a:ext cx="489704" cy="489704"/>
          </a:xfrm>
          <a:prstGeom prst="roundRect">
            <a:avLst>
              <a:gd name="adj" fmla="val 18670"/>
            </a:avLst>
          </a:prstGeom>
          <a:solidFill>
            <a:srgbClr val="003180"/>
          </a:solidFill>
          <a:ln w="7620">
            <a:solidFill>
              <a:srgbClr val="194A99"/>
            </a:solidFill>
            <a:prstDash val="solid"/>
          </a:ln>
        </p:spPr>
      </p:sp>
      <p:sp>
        <p:nvSpPr>
          <p:cNvPr id="12" name="Text 10"/>
          <p:cNvSpPr/>
          <p:nvPr/>
        </p:nvSpPr>
        <p:spPr>
          <a:xfrm>
            <a:off x="1338382" y="5455801"/>
            <a:ext cx="182880" cy="326469"/>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3</a:t>
            </a:r>
            <a:endParaRPr lang="en-US" sz="2550" dirty="0"/>
          </a:p>
        </p:txBody>
      </p:sp>
      <p:sp>
        <p:nvSpPr>
          <p:cNvPr id="13" name="Text 11"/>
          <p:cNvSpPr/>
          <p:nvPr/>
        </p:nvSpPr>
        <p:spPr>
          <a:xfrm>
            <a:off x="1892379" y="5374243"/>
            <a:ext cx="2878217" cy="340043"/>
          </a:xfrm>
          <a:prstGeom prst="rect">
            <a:avLst/>
          </a:prstGeom>
          <a:noFill/>
          <a:ln/>
        </p:spPr>
        <p:txBody>
          <a:bodyPr wrap="none" lIns="0" tIns="0" rIns="0" bIns="0" rtlCol="0" anchor="t"/>
          <a:lstStyle/>
          <a:p>
            <a:pPr marL="0" indent="0">
              <a:lnSpc>
                <a:spcPts val="2650"/>
              </a:lnSpc>
              <a:buNone/>
            </a:pPr>
            <a:r>
              <a:rPr lang="en-US" sz="2100" dirty="0">
                <a:latin typeface="Merriweather" pitchFamily="34" charset="0"/>
                <a:ea typeface="Merriweather" pitchFamily="34" charset="-122"/>
                <a:cs typeface="Merriweather" pitchFamily="34" charset="-120"/>
              </a:rPr>
              <a:t>Error del Controlador</a:t>
            </a:r>
            <a:endParaRPr lang="en-US" sz="2100" dirty="0"/>
          </a:p>
        </p:txBody>
      </p:sp>
      <p:sp>
        <p:nvSpPr>
          <p:cNvPr id="14" name="Text 12"/>
          <p:cNvSpPr/>
          <p:nvPr/>
        </p:nvSpPr>
        <p:spPr>
          <a:xfrm>
            <a:off x="1892379" y="5844778"/>
            <a:ext cx="5313998" cy="1044416"/>
          </a:xfrm>
          <a:prstGeom prst="rect">
            <a:avLst/>
          </a:prstGeom>
          <a:noFill/>
          <a:ln/>
        </p:spPr>
        <p:txBody>
          <a:bodyPr wrap="square" lIns="0" tIns="0" rIns="0" bIns="0" rtlCol="0" anchor="t"/>
          <a:lstStyle/>
          <a:p>
            <a:pPr marL="0" indent="0">
              <a:lnSpc>
                <a:spcPts val="2700"/>
              </a:lnSpc>
              <a:buNone/>
            </a:pPr>
            <a:r>
              <a:rPr lang="en-US" sz="1700" dirty="0">
                <a:latin typeface="Merriweather" pitchFamily="34" charset="0"/>
                <a:ea typeface="Merriweather" pitchFamily="34" charset="-122"/>
                <a:cs typeface="Merriweather" pitchFamily="34" charset="-120"/>
              </a:rPr>
              <a:t>La diferencia en el valor entre una señal medida (variable de proceso) y el punto establecido (set point).</a:t>
            </a:r>
            <a:endParaRPr lang="en-US" sz="1700" dirty="0"/>
          </a:p>
        </p:txBody>
      </p:sp>
      <p:sp>
        <p:nvSpPr>
          <p:cNvPr id="15" name="Shape 13"/>
          <p:cNvSpPr/>
          <p:nvPr/>
        </p:nvSpPr>
        <p:spPr>
          <a:xfrm>
            <a:off x="7424023" y="5374243"/>
            <a:ext cx="489704" cy="489704"/>
          </a:xfrm>
          <a:prstGeom prst="roundRect">
            <a:avLst>
              <a:gd name="adj" fmla="val 18670"/>
            </a:avLst>
          </a:prstGeom>
          <a:solidFill>
            <a:srgbClr val="003180"/>
          </a:solidFill>
          <a:ln w="7620">
            <a:solidFill>
              <a:srgbClr val="194A99"/>
            </a:solidFill>
            <a:prstDash val="solid"/>
          </a:ln>
        </p:spPr>
      </p:sp>
      <p:sp>
        <p:nvSpPr>
          <p:cNvPr id="16" name="Text 14"/>
          <p:cNvSpPr/>
          <p:nvPr/>
        </p:nvSpPr>
        <p:spPr>
          <a:xfrm>
            <a:off x="7563683" y="5455801"/>
            <a:ext cx="210264" cy="326469"/>
          </a:xfrm>
          <a:prstGeom prst="rect">
            <a:avLst/>
          </a:prstGeom>
          <a:noFill/>
          <a:ln/>
        </p:spPr>
        <p:txBody>
          <a:bodyPr wrap="none" lIns="0" tIns="0" rIns="0" bIns="0" rtlCol="0" anchor="t"/>
          <a:lstStyle/>
          <a:p>
            <a:pPr marL="0" indent="0" algn="ctr">
              <a:lnSpc>
                <a:spcPts val="2550"/>
              </a:lnSpc>
              <a:buNone/>
            </a:pPr>
            <a:r>
              <a:rPr lang="en-US" sz="2550" dirty="0">
                <a:solidFill>
                  <a:srgbClr val="E2E6E9"/>
                </a:solidFill>
                <a:latin typeface="Merriweather" pitchFamily="34" charset="0"/>
                <a:ea typeface="Merriweather" pitchFamily="34" charset="-122"/>
                <a:cs typeface="Merriweather" pitchFamily="34" charset="-120"/>
              </a:rPr>
              <a:t>4</a:t>
            </a:r>
            <a:endParaRPr lang="en-US" sz="2550" dirty="0"/>
          </a:p>
        </p:txBody>
      </p:sp>
      <p:sp>
        <p:nvSpPr>
          <p:cNvPr id="17" name="Text 15"/>
          <p:cNvSpPr/>
          <p:nvPr/>
        </p:nvSpPr>
        <p:spPr>
          <a:xfrm>
            <a:off x="8131373" y="5374243"/>
            <a:ext cx="2720935" cy="340043"/>
          </a:xfrm>
          <a:prstGeom prst="rect">
            <a:avLst/>
          </a:prstGeom>
          <a:noFill/>
          <a:ln/>
        </p:spPr>
        <p:txBody>
          <a:bodyPr wrap="none" lIns="0" tIns="0" rIns="0" bIns="0" rtlCol="0" anchor="t"/>
          <a:lstStyle/>
          <a:p>
            <a:pPr marL="0" indent="0">
              <a:lnSpc>
                <a:spcPts val="2650"/>
              </a:lnSpc>
              <a:buNone/>
            </a:pPr>
            <a:r>
              <a:rPr lang="en-US" sz="2100" dirty="0">
                <a:latin typeface="Merriweather" pitchFamily="34" charset="0"/>
                <a:ea typeface="Merriweather" pitchFamily="34" charset="-122"/>
                <a:cs typeface="Merriweather" pitchFamily="34" charset="-120"/>
              </a:rPr>
              <a:t>Set Point</a:t>
            </a:r>
            <a:endParaRPr lang="en-US" sz="2100" dirty="0"/>
          </a:p>
        </p:txBody>
      </p:sp>
      <p:sp>
        <p:nvSpPr>
          <p:cNvPr id="18" name="Text 16"/>
          <p:cNvSpPr/>
          <p:nvPr/>
        </p:nvSpPr>
        <p:spPr>
          <a:xfrm>
            <a:off x="8131373" y="5844778"/>
            <a:ext cx="5313998" cy="1392555"/>
          </a:xfrm>
          <a:prstGeom prst="rect">
            <a:avLst/>
          </a:prstGeom>
          <a:noFill/>
          <a:ln/>
        </p:spPr>
        <p:txBody>
          <a:bodyPr wrap="square" lIns="0" tIns="0" rIns="0" bIns="0" rtlCol="0" anchor="t"/>
          <a:lstStyle/>
          <a:p>
            <a:pPr marL="0" indent="0">
              <a:lnSpc>
                <a:spcPts val="2700"/>
              </a:lnSpc>
              <a:buNone/>
            </a:pPr>
            <a:r>
              <a:rPr lang="en-US" sz="1700" dirty="0">
                <a:latin typeface="Merriweather" pitchFamily="34" charset="0"/>
                <a:ea typeface="Merriweather" pitchFamily="34" charset="-122"/>
                <a:cs typeface="Merriweather" pitchFamily="34" charset="-120"/>
              </a:rPr>
              <a:t>Corresponde al valor de referencia para una variable controlada en un lazo de control de proceso. Es el valor deseado al que se busca estabilizar la variable de proceso.</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1412915"/>
            <a:ext cx="8981837" cy="771525"/>
          </a:xfrm>
          <a:prstGeom prst="rect">
            <a:avLst/>
          </a:prstGeom>
          <a:noFill/>
          <a:ln/>
        </p:spPr>
        <p:txBody>
          <a:bodyPr wrap="none" lIns="0" tIns="0" rIns="0" bIns="0" rtlCol="0" anchor="t"/>
          <a:lstStyle/>
          <a:p>
            <a:pPr marL="0" indent="0">
              <a:lnSpc>
                <a:spcPts val="6050"/>
              </a:lnSpc>
              <a:buNone/>
            </a:pPr>
            <a:r>
              <a:rPr lang="en-US" sz="4850" dirty="0">
                <a:latin typeface="Merriweather" pitchFamily="34" charset="0"/>
                <a:ea typeface="Merriweather" pitchFamily="34" charset="-122"/>
                <a:cs typeface="Merriweather" pitchFamily="34" charset="-120"/>
              </a:rPr>
              <a:t>Lazo Abierto vs. Lazo Cerrado</a:t>
            </a:r>
            <a:endParaRPr lang="en-US" sz="4850" dirty="0"/>
          </a:p>
        </p:txBody>
      </p:sp>
      <p:sp>
        <p:nvSpPr>
          <p:cNvPr id="3" name="Text 1"/>
          <p:cNvSpPr/>
          <p:nvPr/>
        </p:nvSpPr>
        <p:spPr>
          <a:xfrm>
            <a:off x="1185029" y="2801541"/>
            <a:ext cx="3086100" cy="385763"/>
          </a:xfrm>
          <a:prstGeom prst="rect">
            <a:avLst/>
          </a:prstGeom>
          <a:noFill/>
          <a:ln/>
        </p:spPr>
        <p:txBody>
          <a:bodyPr wrap="none" lIns="0" tIns="0" rIns="0" bIns="0" rtlCol="0" anchor="t"/>
          <a:lstStyle/>
          <a:p>
            <a:pPr marL="0" indent="0">
              <a:lnSpc>
                <a:spcPts val="3000"/>
              </a:lnSpc>
              <a:buNone/>
            </a:pPr>
            <a:r>
              <a:rPr lang="en-US" sz="2400" dirty="0">
                <a:latin typeface="Merriweather" pitchFamily="34" charset="0"/>
                <a:ea typeface="Merriweather" pitchFamily="34" charset="-122"/>
                <a:cs typeface="Merriweather" pitchFamily="34" charset="-120"/>
              </a:rPr>
              <a:t>Lazo Abierto</a:t>
            </a:r>
            <a:endParaRPr lang="en-US" sz="2400" dirty="0"/>
          </a:p>
        </p:txBody>
      </p:sp>
      <p:sp>
        <p:nvSpPr>
          <p:cNvPr id="4" name="Text 2"/>
          <p:cNvSpPr/>
          <p:nvPr/>
        </p:nvSpPr>
        <p:spPr>
          <a:xfrm>
            <a:off x="1185029" y="3434120"/>
            <a:ext cx="5828943" cy="3160395"/>
          </a:xfrm>
          <a:prstGeom prst="rect">
            <a:avLst/>
          </a:prstGeom>
          <a:noFill/>
          <a:ln/>
        </p:spPr>
        <p:txBody>
          <a:bodyPr wrap="square" lIns="0" tIns="0" rIns="0" bIns="0" rtlCol="0" anchor="t"/>
          <a:lstStyle/>
          <a:p>
            <a:pPr marL="0" indent="0">
              <a:lnSpc>
                <a:spcPts val="3100"/>
              </a:lnSpc>
              <a:buNone/>
            </a:pPr>
            <a:r>
              <a:rPr lang="en-US" sz="1900" dirty="0">
                <a:latin typeface="Merriweather" pitchFamily="34" charset="0"/>
                <a:ea typeface="Merriweather" pitchFamily="34" charset="-122"/>
                <a:cs typeface="Merriweather" pitchFamily="34" charset="-120"/>
              </a:rPr>
              <a:t>En un lazo abierto, no se realimenta la información del proceso al controlador. El controlador no recibe información sobre la variable de proceso, por lo que no puede ajustar su acción correctiva en función de la respuesta del proceso. Esto puede llevar a que el sistema sea inestable o impredecible, ya que no puede adaptarse a las perturbaciones.</a:t>
            </a:r>
            <a:endParaRPr lang="en-US" sz="1900" dirty="0"/>
          </a:p>
        </p:txBody>
      </p:sp>
      <p:sp>
        <p:nvSpPr>
          <p:cNvPr id="5" name="Text 3"/>
          <p:cNvSpPr/>
          <p:nvPr/>
        </p:nvSpPr>
        <p:spPr>
          <a:xfrm>
            <a:off x="7623810" y="2801541"/>
            <a:ext cx="3086100" cy="385763"/>
          </a:xfrm>
          <a:prstGeom prst="rect">
            <a:avLst/>
          </a:prstGeom>
          <a:noFill/>
          <a:ln/>
        </p:spPr>
        <p:txBody>
          <a:bodyPr wrap="none" lIns="0" tIns="0" rIns="0" bIns="0" rtlCol="0" anchor="t"/>
          <a:lstStyle/>
          <a:p>
            <a:pPr marL="0" indent="0">
              <a:lnSpc>
                <a:spcPts val="3000"/>
              </a:lnSpc>
              <a:buNone/>
            </a:pPr>
            <a:r>
              <a:rPr lang="en-US" sz="2400" dirty="0">
                <a:latin typeface="Merriweather" pitchFamily="34" charset="0"/>
                <a:ea typeface="Merriweather" pitchFamily="34" charset="-122"/>
                <a:cs typeface="Merriweather" pitchFamily="34" charset="-120"/>
              </a:rPr>
              <a:t>Lazo Cerrado</a:t>
            </a:r>
            <a:endParaRPr lang="en-US" sz="2400" dirty="0"/>
          </a:p>
        </p:txBody>
      </p:sp>
      <p:sp>
        <p:nvSpPr>
          <p:cNvPr id="6" name="Text 4"/>
          <p:cNvSpPr/>
          <p:nvPr/>
        </p:nvSpPr>
        <p:spPr>
          <a:xfrm>
            <a:off x="7623810" y="3434120"/>
            <a:ext cx="5828943" cy="2765346"/>
          </a:xfrm>
          <a:prstGeom prst="rect">
            <a:avLst/>
          </a:prstGeom>
          <a:noFill/>
          <a:ln/>
        </p:spPr>
        <p:txBody>
          <a:bodyPr wrap="square" lIns="0" tIns="0" rIns="0" bIns="0" rtlCol="0" anchor="t"/>
          <a:lstStyle/>
          <a:p>
            <a:pPr marL="0" indent="0">
              <a:lnSpc>
                <a:spcPts val="3100"/>
              </a:lnSpc>
              <a:buNone/>
            </a:pPr>
            <a:r>
              <a:rPr lang="en-US" sz="1900" dirty="0">
                <a:latin typeface="Merriweather" pitchFamily="34" charset="0"/>
                <a:ea typeface="Merriweather" pitchFamily="34" charset="-122"/>
                <a:cs typeface="Merriweather" pitchFamily="34" charset="-120"/>
              </a:rPr>
              <a:t>En un lazo cerrado, la salida del proceso se realimenta al controlador, lo que permite que el controlador ajuste su acción correctiva en función de la respuesta del proceso. Esto hace que el sistema sea más estable y adaptable a las perturbaciones. La retroalimentación es esencial para un control preciso y eficaz.</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185029" y="551736"/>
            <a:ext cx="5325904" cy="626983"/>
          </a:xfrm>
          <a:prstGeom prst="rect">
            <a:avLst/>
          </a:prstGeom>
          <a:noFill/>
          <a:ln/>
        </p:spPr>
        <p:txBody>
          <a:bodyPr wrap="none" lIns="0" tIns="0" rIns="0" bIns="0" rtlCol="0" anchor="t"/>
          <a:lstStyle/>
          <a:p>
            <a:pPr marL="0" indent="0">
              <a:lnSpc>
                <a:spcPts val="4900"/>
              </a:lnSpc>
              <a:buNone/>
            </a:pPr>
            <a:r>
              <a:rPr lang="en-US" sz="3900" dirty="0">
                <a:latin typeface="Merriweather" pitchFamily="34" charset="0"/>
                <a:ea typeface="Merriweather" pitchFamily="34" charset="-122"/>
                <a:cs typeface="Merriweather" pitchFamily="34" charset="-120"/>
              </a:rPr>
              <a:t>lazo abierto y cerrado</a:t>
            </a:r>
            <a:endParaRPr lang="en-US" sz="3900" dirty="0"/>
          </a:p>
        </p:txBody>
      </p:sp>
      <p:pic>
        <p:nvPicPr>
          <p:cNvPr id="3" name="Image 0" descr="preencoded.png"/>
          <p:cNvPicPr>
            <a:picLocks noChangeAspect="1"/>
          </p:cNvPicPr>
          <p:nvPr/>
        </p:nvPicPr>
        <p:blipFill>
          <a:blip r:embed="rId3"/>
          <a:stretch>
            <a:fillRect/>
          </a:stretch>
        </p:blipFill>
        <p:spPr>
          <a:xfrm>
            <a:off x="3254812" y="1709976"/>
            <a:ext cx="8120658" cy="2808803"/>
          </a:xfrm>
          <a:prstGeom prst="rect">
            <a:avLst/>
          </a:prstGeom>
        </p:spPr>
      </p:pic>
      <p:pic>
        <p:nvPicPr>
          <p:cNvPr id="4" name="Image 1" descr="preencoded.png"/>
          <p:cNvPicPr>
            <a:picLocks noChangeAspect="1"/>
          </p:cNvPicPr>
          <p:nvPr/>
        </p:nvPicPr>
        <p:blipFill>
          <a:blip r:embed="rId4"/>
          <a:stretch>
            <a:fillRect/>
          </a:stretch>
        </p:blipFill>
        <p:spPr>
          <a:xfrm>
            <a:off x="4026337" y="4679275"/>
            <a:ext cx="6577608" cy="28088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28042" y="654487"/>
            <a:ext cx="6944916" cy="471488"/>
          </a:xfrm>
          <a:prstGeom prst="rect">
            <a:avLst/>
          </a:prstGeom>
          <a:noFill/>
          <a:ln/>
        </p:spPr>
        <p:txBody>
          <a:bodyPr wrap="none" lIns="0" tIns="0" rIns="0" bIns="0" rtlCol="0" anchor="t"/>
          <a:lstStyle/>
          <a:p>
            <a:pPr marL="0" indent="0">
              <a:lnSpc>
                <a:spcPts val="3700"/>
              </a:lnSpc>
              <a:buNone/>
            </a:pPr>
            <a:r>
              <a:rPr lang="en-US" sz="2950" dirty="0">
                <a:latin typeface="Merriweather" pitchFamily="34" charset="0"/>
                <a:ea typeface="Merriweather" pitchFamily="34" charset="-122"/>
                <a:cs typeface="Merriweather" pitchFamily="34" charset="-120"/>
              </a:rPr>
              <a:t>Ejemplo: Tanque de Almacenamiento</a:t>
            </a:r>
            <a:endParaRPr lang="en-US" sz="2950" dirty="0"/>
          </a:p>
        </p:txBody>
      </p:sp>
      <p:pic>
        <p:nvPicPr>
          <p:cNvPr id="4" name="Image 1" descr="preencoded.png"/>
          <p:cNvPicPr>
            <a:picLocks noChangeAspect="1"/>
          </p:cNvPicPr>
          <p:nvPr/>
        </p:nvPicPr>
        <p:blipFill>
          <a:blip r:embed="rId4"/>
          <a:stretch>
            <a:fillRect/>
          </a:stretch>
        </p:blipFill>
        <p:spPr>
          <a:xfrm>
            <a:off x="528042" y="1352193"/>
            <a:ext cx="377190" cy="377190"/>
          </a:xfrm>
          <a:prstGeom prst="rect">
            <a:avLst/>
          </a:prstGeom>
        </p:spPr>
      </p:pic>
      <p:sp>
        <p:nvSpPr>
          <p:cNvPr id="5" name="Text 1"/>
          <p:cNvSpPr/>
          <p:nvPr/>
        </p:nvSpPr>
        <p:spPr>
          <a:xfrm>
            <a:off x="528042" y="1880235"/>
            <a:ext cx="1885950" cy="235744"/>
          </a:xfrm>
          <a:prstGeom prst="rect">
            <a:avLst/>
          </a:prstGeom>
          <a:noFill/>
          <a:ln/>
        </p:spPr>
        <p:txBody>
          <a:bodyPr wrap="none" lIns="0" tIns="0" rIns="0" bIns="0" rtlCol="0" anchor="t"/>
          <a:lstStyle/>
          <a:p>
            <a:pPr marL="0" indent="0" algn="l">
              <a:lnSpc>
                <a:spcPts val="1850"/>
              </a:lnSpc>
              <a:buNone/>
            </a:pPr>
            <a:r>
              <a:rPr lang="en-US" sz="1450" dirty="0">
                <a:latin typeface="Merriweather" pitchFamily="34" charset="0"/>
                <a:ea typeface="Merriweather" pitchFamily="34" charset="-122"/>
                <a:cs typeface="Merriweather" pitchFamily="34" charset="-120"/>
              </a:rPr>
              <a:t>Tanque</a:t>
            </a:r>
            <a:endParaRPr lang="en-US" sz="1450" dirty="0"/>
          </a:p>
        </p:txBody>
      </p:sp>
      <p:sp>
        <p:nvSpPr>
          <p:cNvPr id="6" name="Text 2"/>
          <p:cNvSpPr/>
          <p:nvPr/>
        </p:nvSpPr>
        <p:spPr>
          <a:xfrm>
            <a:off x="528042" y="2206466"/>
            <a:ext cx="8087916" cy="482679"/>
          </a:xfrm>
          <a:prstGeom prst="rect">
            <a:avLst/>
          </a:prstGeom>
          <a:noFill/>
          <a:ln/>
        </p:spPr>
        <p:txBody>
          <a:bodyPr wrap="square" lIns="0" tIns="0" rIns="0" bIns="0" rtlCol="0" anchor="t"/>
          <a:lstStyle/>
          <a:p>
            <a:pPr marL="0" indent="0" algn="l">
              <a:lnSpc>
                <a:spcPts val="1900"/>
              </a:lnSpc>
              <a:buNone/>
            </a:pPr>
            <a:r>
              <a:rPr lang="en-US" sz="1150" dirty="0">
                <a:latin typeface="Merriweather" pitchFamily="34" charset="0"/>
                <a:ea typeface="Merriweather" pitchFamily="34" charset="-122"/>
                <a:cs typeface="Merriweather" pitchFamily="34" charset="-120"/>
              </a:rPr>
              <a:t>Un tanque de almacenamiento es un ejemplo típico de un sistema que puede ser controlado mediante un lazo de control.</a:t>
            </a:r>
            <a:endParaRPr lang="en-US" sz="1150" dirty="0"/>
          </a:p>
        </p:txBody>
      </p:sp>
      <p:pic>
        <p:nvPicPr>
          <p:cNvPr id="7" name="Image 2" descr="preencoded.png"/>
          <p:cNvPicPr>
            <a:picLocks noChangeAspect="1"/>
          </p:cNvPicPr>
          <p:nvPr/>
        </p:nvPicPr>
        <p:blipFill>
          <a:blip r:embed="rId5"/>
          <a:stretch>
            <a:fillRect/>
          </a:stretch>
        </p:blipFill>
        <p:spPr>
          <a:xfrm>
            <a:off x="528042" y="3141702"/>
            <a:ext cx="377190" cy="377190"/>
          </a:xfrm>
          <a:prstGeom prst="rect">
            <a:avLst/>
          </a:prstGeom>
        </p:spPr>
      </p:pic>
      <p:sp>
        <p:nvSpPr>
          <p:cNvPr id="8" name="Text 3"/>
          <p:cNvSpPr/>
          <p:nvPr/>
        </p:nvSpPr>
        <p:spPr>
          <a:xfrm>
            <a:off x="528042" y="3669744"/>
            <a:ext cx="1885950" cy="235744"/>
          </a:xfrm>
          <a:prstGeom prst="rect">
            <a:avLst/>
          </a:prstGeom>
          <a:noFill/>
          <a:ln/>
        </p:spPr>
        <p:txBody>
          <a:bodyPr wrap="none" lIns="0" tIns="0" rIns="0" bIns="0" rtlCol="0" anchor="t"/>
          <a:lstStyle/>
          <a:p>
            <a:pPr marL="0" indent="0" algn="l">
              <a:lnSpc>
                <a:spcPts val="1850"/>
              </a:lnSpc>
              <a:buNone/>
            </a:pPr>
            <a:r>
              <a:rPr lang="en-US" sz="1450" dirty="0">
                <a:latin typeface="Merriweather" pitchFamily="34" charset="0"/>
                <a:ea typeface="Merriweather" pitchFamily="34" charset="-122"/>
                <a:cs typeface="Merriweather" pitchFamily="34" charset="-120"/>
              </a:rPr>
              <a:t>Flujo de Entrada</a:t>
            </a:r>
            <a:endParaRPr lang="en-US" sz="1450" dirty="0"/>
          </a:p>
        </p:txBody>
      </p:sp>
      <p:sp>
        <p:nvSpPr>
          <p:cNvPr id="9" name="Text 4"/>
          <p:cNvSpPr/>
          <p:nvPr/>
        </p:nvSpPr>
        <p:spPr>
          <a:xfrm>
            <a:off x="528042" y="3995976"/>
            <a:ext cx="8087916" cy="482679"/>
          </a:xfrm>
          <a:prstGeom prst="rect">
            <a:avLst/>
          </a:prstGeom>
          <a:noFill/>
          <a:ln/>
        </p:spPr>
        <p:txBody>
          <a:bodyPr wrap="square" lIns="0" tIns="0" rIns="0" bIns="0" rtlCol="0" anchor="t"/>
          <a:lstStyle/>
          <a:p>
            <a:pPr marL="0" indent="0" algn="l">
              <a:lnSpc>
                <a:spcPts val="1900"/>
              </a:lnSpc>
              <a:buNone/>
            </a:pPr>
            <a:r>
              <a:rPr lang="en-US" sz="1150" dirty="0">
                <a:latin typeface="Merriweather" pitchFamily="34" charset="0"/>
                <a:ea typeface="Merriweather" pitchFamily="34" charset="-122"/>
                <a:cs typeface="Merriweather" pitchFamily="34" charset="-120"/>
              </a:rPr>
              <a:t>El flujo de entrada (Qe) es la variable manipulada, que se puede controlar mediante una válvula para ajustar el nivel del tanque.</a:t>
            </a:r>
            <a:endParaRPr lang="en-US" sz="1150" dirty="0"/>
          </a:p>
        </p:txBody>
      </p:sp>
      <p:pic>
        <p:nvPicPr>
          <p:cNvPr id="10" name="Image 3" descr="preencoded.png"/>
          <p:cNvPicPr>
            <a:picLocks noChangeAspect="1"/>
          </p:cNvPicPr>
          <p:nvPr/>
        </p:nvPicPr>
        <p:blipFill>
          <a:blip r:embed="rId6"/>
          <a:stretch>
            <a:fillRect/>
          </a:stretch>
        </p:blipFill>
        <p:spPr>
          <a:xfrm>
            <a:off x="528042" y="4931212"/>
            <a:ext cx="377190" cy="377190"/>
          </a:xfrm>
          <a:prstGeom prst="rect">
            <a:avLst/>
          </a:prstGeom>
        </p:spPr>
      </p:pic>
      <p:sp>
        <p:nvSpPr>
          <p:cNvPr id="11" name="Text 5"/>
          <p:cNvSpPr/>
          <p:nvPr/>
        </p:nvSpPr>
        <p:spPr>
          <a:xfrm>
            <a:off x="528042" y="5459254"/>
            <a:ext cx="1885950" cy="235744"/>
          </a:xfrm>
          <a:prstGeom prst="rect">
            <a:avLst/>
          </a:prstGeom>
          <a:noFill/>
          <a:ln/>
        </p:spPr>
        <p:txBody>
          <a:bodyPr wrap="none" lIns="0" tIns="0" rIns="0" bIns="0" rtlCol="0" anchor="t"/>
          <a:lstStyle/>
          <a:p>
            <a:pPr marL="0" indent="0" algn="l">
              <a:lnSpc>
                <a:spcPts val="1850"/>
              </a:lnSpc>
              <a:buNone/>
            </a:pPr>
            <a:r>
              <a:rPr lang="en-US" sz="1450" dirty="0">
                <a:latin typeface="Merriweather" pitchFamily="34" charset="0"/>
                <a:ea typeface="Merriweather" pitchFamily="34" charset="-122"/>
                <a:cs typeface="Merriweather" pitchFamily="34" charset="-120"/>
              </a:rPr>
              <a:t>Flujo de Salida</a:t>
            </a:r>
            <a:endParaRPr lang="en-US" sz="1450" dirty="0"/>
          </a:p>
        </p:txBody>
      </p:sp>
      <p:sp>
        <p:nvSpPr>
          <p:cNvPr id="12" name="Text 6"/>
          <p:cNvSpPr/>
          <p:nvPr/>
        </p:nvSpPr>
        <p:spPr>
          <a:xfrm>
            <a:off x="528042" y="5785485"/>
            <a:ext cx="8087916" cy="241340"/>
          </a:xfrm>
          <a:prstGeom prst="rect">
            <a:avLst/>
          </a:prstGeom>
          <a:noFill/>
          <a:ln/>
        </p:spPr>
        <p:txBody>
          <a:bodyPr wrap="none" lIns="0" tIns="0" rIns="0" bIns="0" rtlCol="0" anchor="t"/>
          <a:lstStyle/>
          <a:p>
            <a:pPr marL="0" indent="0" algn="l">
              <a:lnSpc>
                <a:spcPts val="1900"/>
              </a:lnSpc>
              <a:buNone/>
            </a:pPr>
            <a:r>
              <a:rPr lang="en-US" sz="1150" dirty="0">
                <a:latin typeface="Merriweather" pitchFamily="34" charset="0"/>
                <a:ea typeface="Merriweather" pitchFamily="34" charset="-122"/>
                <a:cs typeface="Merriweather" pitchFamily="34" charset="-120"/>
              </a:rPr>
              <a:t>El flujo de salida (Qs) es una perturbación, que puede variar de forma independiente del control.</a:t>
            </a:r>
            <a:endParaRPr lang="en-US" sz="1150" dirty="0"/>
          </a:p>
        </p:txBody>
      </p:sp>
      <p:pic>
        <p:nvPicPr>
          <p:cNvPr id="13" name="Image 4" descr="preencoded.png"/>
          <p:cNvPicPr>
            <a:picLocks noChangeAspect="1"/>
          </p:cNvPicPr>
          <p:nvPr/>
        </p:nvPicPr>
        <p:blipFill>
          <a:blip r:embed="rId7"/>
          <a:stretch>
            <a:fillRect/>
          </a:stretch>
        </p:blipFill>
        <p:spPr>
          <a:xfrm>
            <a:off x="528042" y="6479381"/>
            <a:ext cx="377190" cy="377190"/>
          </a:xfrm>
          <a:prstGeom prst="rect">
            <a:avLst/>
          </a:prstGeom>
        </p:spPr>
      </p:pic>
      <p:sp>
        <p:nvSpPr>
          <p:cNvPr id="14" name="Text 7"/>
          <p:cNvSpPr/>
          <p:nvPr/>
        </p:nvSpPr>
        <p:spPr>
          <a:xfrm>
            <a:off x="528042" y="7007423"/>
            <a:ext cx="1885950" cy="235744"/>
          </a:xfrm>
          <a:prstGeom prst="rect">
            <a:avLst/>
          </a:prstGeom>
          <a:noFill/>
          <a:ln/>
        </p:spPr>
        <p:txBody>
          <a:bodyPr wrap="none" lIns="0" tIns="0" rIns="0" bIns="0" rtlCol="0" anchor="t"/>
          <a:lstStyle/>
          <a:p>
            <a:pPr marL="0" indent="0" algn="l">
              <a:lnSpc>
                <a:spcPts val="1850"/>
              </a:lnSpc>
              <a:buNone/>
            </a:pPr>
            <a:r>
              <a:rPr lang="en-US" sz="1450" dirty="0">
                <a:latin typeface="Merriweather" pitchFamily="34" charset="0"/>
                <a:ea typeface="Merriweather" pitchFamily="34" charset="-122"/>
                <a:cs typeface="Merriweather" pitchFamily="34" charset="-120"/>
              </a:rPr>
              <a:t>Sensor de Nivel</a:t>
            </a:r>
            <a:endParaRPr lang="en-US" sz="1450" dirty="0"/>
          </a:p>
        </p:txBody>
      </p:sp>
      <p:sp>
        <p:nvSpPr>
          <p:cNvPr id="15" name="Text 8"/>
          <p:cNvSpPr/>
          <p:nvPr/>
        </p:nvSpPr>
        <p:spPr>
          <a:xfrm>
            <a:off x="528042" y="7333655"/>
            <a:ext cx="8087916" cy="241340"/>
          </a:xfrm>
          <a:prstGeom prst="rect">
            <a:avLst/>
          </a:prstGeom>
          <a:noFill/>
          <a:ln/>
        </p:spPr>
        <p:txBody>
          <a:bodyPr wrap="none" lIns="0" tIns="0" rIns="0" bIns="0" rtlCol="0" anchor="t"/>
          <a:lstStyle/>
          <a:p>
            <a:pPr marL="0" indent="0" algn="l">
              <a:lnSpc>
                <a:spcPts val="1900"/>
              </a:lnSpc>
              <a:buNone/>
            </a:pPr>
            <a:r>
              <a:rPr lang="en-US" sz="1150" dirty="0">
                <a:latin typeface="Merriweather" pitchFamily="34" charset="0"/>
                <a:ea typeface="Merriweather" pitchFamily="34" charset="-122"/>
                <a:cs typeface="Merriweather" pitchFamily="34" charset="-120"/>
              </a:rPr>
              <a:t>El sensor de nivel mide la variable de proceso (el nivel del tanque) y envía una señal al controlador.</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185029" y="763548"/>
            <a:ext cx="12260223" cy="1205389"/>
          </a:xfrm>
          <a:prstGeom prst="rect">
            <a:avLst/>
          </a:prstGeom>
          <a:noFill/>
          <a:ln/>
        </p:spPr>
        <p:txBody>
          <a:bodyPr wrap="square" lIns="0" tIns="0" rIns="0" bIns="0" rtlCol="0" anchor="t"/>
          <a:lstStyle/>
          <a:p>
            <a:pPr marL="0" indent="0">
              <a:lnSpc>
                <a:spcPts val="4700"/>
              </a:lnSpc>
              <a:buNone/>
            </a:pPr>
            <a:r>
              <a:rPr lang="en-US" sz="3750" dirty="0">
                <a:latin typeface="Merriweather" pitchFamily="34" charset="0"/>
                <a:ea typeface="Merriweather" pitchFamily="34" charset="-122"/>
                <a:cs typeface="Merriweather" pitchFamily="34" charset="-120"/>
              </a:rPr>
              <a:t>Control por Retroalimentación en un Tanque de Almacenamiento</a:t>
            </a:r>
            <a:endParaRPr lang="en-US" sz="3750" dirty="0"/>
          </a:p>
        </p:txBody>
      </p:sp>
      <p:sp>
        <p:nvSpPr>
          <p:cNvPr id="3" name="Shape 1"/>
          <p:cNvSpPr/>
          <p:nvPr/>
        </p:nvSpPr>
        <p:spPr>
          <a:xfrm>
            <a:off x="7303651" y="2354699"/>
            <a:ext cx="22860" cy="5111353"/>
          </a:xfrm>
          <a:prstGeom prst="roundRect">
            <a:avLst>
              <a:gd name="adj" fmla="val 354378"/>
            </a:avLst>
          </a:prstGeom>
          <a:solidFill>
            <a:srgbClr val="194A99"/>
          </a:solidFill>
          <a:ln/>
        </p:spPr>
      </p:sp>
      <p:sp>
        <p:nvSpPr>
          <p:cNvPr id="4" name="Shape 2"/>
          <p:cNvSpPr/>
          <p:nvPr/>
        </p:nvSpPr>
        <p:spPr>
          <a:xfrm>
            <a:off x="6445865" y="2777133"/>
            <a:ext cx="675084" cy="22860"/>
          </a:xfrm>
          <a:prstGeom prst="roundRect">
            <a:avLst>
              <a:gd name="adj" fmla="val 354378"/>
            </a:avLst>
          </a:prstGeom>
          <a:solidFill>
            <a:srgbClr val="194A99"/>
          </a:solidFill>
          <a:ln/>
        </p:spPr>
      </p:sp>
      <p:sp>
        <p:nvSpPr>
          <p:cNvPr id="5" name="Shape 3"/>
          <p:cNvSpPr/>
          <p:nvPr/>
        </p:nvSpPr>
        <p:spPr>
          <a:xfrm>
            <a:off x="7098090" y="2571631"/>
            <a:ext cx="433983" cy="433983"/>
          </a:xfrm>
          <a:prstGeom prst="roundRect">
            <a:avLst>
              <a:gd name="adj" fmla="val 18667"/>
            </a:avLst>
          </a:prstGeom>
          <a:solidFill>
            <a:srgbClr val="003180"/>
          </a:solidFill>
          <a:ln w="7620">
            <a:solidFill>
              <a:srgbClr val="194A99"/>
            </a:solidFill>
            <a:prstDash val="solid"/>
          </a:ln>
        </p:spPr>
      </p:sp>
      <p:sp>
        <p:nvSpPr>
          <p:cNvPr id="6" name="Text 4"/>
          <p:cNvSpPr/>
          <p:nvPr/>
        </p:nvSpPr>
        <p:spPr>
          <a:xfrm>
            <a:off x="7251442" y="2643902"/>
            <a:ext cx="127278" cy="28932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1</a:t>
            </a:r>
            <a:endParaRPr lang="en-US" sz="2250" dirty="0"/>
          </a:p>
        </p:txBody>
      </p:sp>
      <p:sp>
        <p:nvSpPr>
          <p:cNvPr id="7" name="Text 5"/>
          <p:cNvSpPr/>
          <p:nvPr/>
        </p:nvSpPr>
        <p:spPr>
          <a:xfrm>
            <a:off x="3843218" y="2547580"/>
            <a:ext cx="2411016" cy="301347"/>
          </a:xfrm>
          <a:prstGeom prst="rect">
            <a:avLst/>
          </a:prstGeom>
          <a:noFill/>
          <a:ln/>
        </p:spPr>
        <p:txBody>
          <a:bodyPr wrap="none" lIns="0" tIns="0" rIns="0" bIns="0" rtlCol="0" anchor="t"/>
          <a:lstStyle/>
          <a:p>
            <a:pPr marL="0" indent="0" algn="r">
              <a:lnSpc>
                <a:spcPts val="2350"/>
              </a:lnSpc>
              <a:buNone/>
            </a:pPr>
            <a:r>
              <a:rPr lang="en-US" sz="1850" dirty="0">
                <a:latin typeface="Merriweather" pitchFamily="34" charset="0"/>
                <a:ea typeface="Merriweather" pitchFamily="34" charset="-122"/>
                <a:cs typeface="Merriweather" pitchFamily="34" charset="-120"/>
              </a:rPr>
              <a:t>Medición</a:t>
            </a:r>
            <a:endParaRPr lang="en-US" sz="1850" dirty="0"/>
          </a:p>
        </p:txBody>
      </p:sp>
      <p:sp>
        <p:nvSpPr>
          <p:cNvPr id="8" name="Text 6"/>
          <p:cNvSpPr/>
          <p:nvPr/>
        </p:nvSpPr>
        <p:spPr>
          <a:xfrm>
            <a:off x="1185029" y="2964656"/>
            <a:ext cx="5069205" cy="308610"/>
          </a:xfrm>
          <a:prstGeom prst="rect">
            <a:avLst/>
          </a:prstGeom>
          <a:noFill/>
          <a:ln/>
        </p:spPr>
        <p:txBody>
          <a:bodyPr wrap="none" lIns="0" tIns="0" rIns="0" bIns="0" rtlCol="0" anchor="t"/>
          <a:lstStyle/>
          <a:p>
            <a:pPr marL="0" indent="0" algn="r">
              <a:lnSpc>
                <a:spcPts val="2400"/>
              </a:lnSpc>
              <a:buNone/>
            </a:pPr>
            <a:r>
              <a:rPr lang="en-US" sz="1500" dirty="0">
                <a:latin typeface="Merriweather" pitchFamily="34" charset="0"/>
                <a:ea typeface="Merriweather" pitchFamily="34" charset="-122"/>
                <a:cs typeface="Merriweather" pitchFamily="34" charset="-120"/>
              </a:rPr>
              <a:t>El sensor de nivel mide el nivel actual del tanque </a:t>
            </a:r>
            <a:endParaRPr lang="en-US" sz="1500" dirty="0"/>
          </a:p>
        </p:txBody>
      </p:sp>
      <p:sp>
        <p:nvSpPr>
          <p:cNvPr id="9" name="Shape 7"/>
          <p:cNvSpPr/>
          <p:nvPr/>
        </p:nvSpPr>
        <p:spPr>
          <a:xfrm>
            <a:off x="7509212" y="3741539"/>
            <a:ext cx="675084" cy="22860"/>
          </a:xfrm>
          <a:prstGeom prst="roundRect">
            <a:avLst>
              <a:gd name="adj" fmla="val 354378"/>
            </a:avLst>
          </a:prstGeom>
          <a:solidFill>
            <a:srgbClr val="194A99"/>
          </a:solidFill>
          <a:ln/>
        </p:spPr>
      </p:sp>
      <p:sp>
        <p:nvSpPr>
          <p:cNvPr id="10" name="Shape 8"/>
          <p:cNvSpPr/>
          <p:nvPr/>
        </p:nvSpPr>
        <p:spPr>
          <a:xfrm>
            <a:off x="7098090" y="3536037"/>
            <a:ext cx="433983" cy="433983"/>
          </a:xfrm>
          <a:prstGeom prst="roundRect">
            <a:avLst>
              <a:gd name="adj" fmla="val 18667"/>
            </a:avLst>
          </a:prstGeom>
          <a:solidFill>
            <a:srgbClr val="003180"/>
          </a:solidFill>
          <a:ln w="7620">
            <a:solidFill>
              <a:srgbClr val="194A99"/>
            </a:solidFill>
            <a:prstDash val="solid"/>
          </a:ln>
        </p:spPr>
      </p:sp>
      <p:sp>
        <p:nvSpPr>
          <p:cNvPr id="11" name="Text 9"/>
          <p:cNvSpPr/>
          <p:nvPr/>
        </p:nvSpPr>
        <p:spPr>
          <a:xfrm>
            <a:off x="7228582" y="3608308"/>
            <a:ext cx="172998" cy="28932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2</a:t>
            </a:r>
            <a:endParaRPr lang="en-US" sz="2250" dirty="0"/>
          </a:p>
        </p:txBody>
      </p:sp>
      <p:sp>
        <p:nvSpPr>
          <p:cNvPr id="12" name="Text 10"/>
          <p:cNvSpPr/>
          <p:nvPr/>
        </p:nvSpPr>
        <p:spPr>
          <a:xfrm>
            <a:off x="8375928" y="3511987"/>
            <a:ext cx="2411016" cy="301347"/>
          </a:xfrm>
          <a:prstGeom prst="rect">
            <a:avLst/>
          </a:prstGeom>
          <a:noFill/>
          <a:ln/>
        </p:spPr>
        <p:txBody>
          <a:bodyPr wrap="none" lIns="0" tIns="0" rIns="0" bIns="0" rtlCol="0" anchor="t"/>
          <a:lstStyle/>
          <a:p>
            <a:pPr marL="0" indent="0" algn="l">
              <a:lnSpc>
                <a:spcPts val="2350"/>
              </a:lnSpc>
              <a:buNone/>
            </a:pPr>
            <a:r>
              <a:rPr lang="en-US" sz="1850" dirty="0">
                <a:latin typeface="Merriweather" pitchFamily="34" charset="0"/>
                <a:ea typeface="Merriweather" pitchFamily="34" charset="-122"/>
                <a:cs typeface="Merriweather" pitchFamily="34" charset="-120"/>
              </a:rPr>
              <a:t>Comparación</a:t>
            </a:r>
            <a:endParaRPr lang="en-US" sz="1850" dirty="0"/>
          </a:p>
        </p:txBody>
      </p:sp>
      <p:sp>
        <p:nvSpPr>
          <p:cNvPr id="13" name="Text 11"/>
          <p:cNvSpPr/>
          <p:nvPr/>
        </p:nvSpPr>
        <p:spPr>
          <a:xfrm>
            <a:off x="8375928" y="3929063"/>
            <a:ext cx="5069324" cy="617220"/>
          </a:xfrm>
          <a:prstGeom prst="rect">
            <a:avLst/>
          </a:prstGeom>
          <a:noFill/>
          <a:ln/>
        </p:spPr>
        <p:txBody>
          <a:bodyPr wrap="square" lIns="0" tIns="0" rIns="0" bIns="0" rtlCol="0" anchor="t"/>
          <a:lstStyle/>
          <a:p>
            <a:pPr marL="0" indent="0" algn="l">
              <a:lnSpc>
                <a:spcPts val="2400"/>
              </a:lnSpc>
              <a:buNone/>
            </a:pPr>
            <a:r>
              <a:rPr lang="en-US" sz="1500" dirty="0">
                <a:latin typeface="Merriweather" pitchFamily="34" charset="0"/>
                <a:ea typeface="Merriweather" pitchFamily="34" charset="-122"/>
                <a:cs typeface="Merriweather" pitchFamily="34" charset="-120"/>
              </a:rPr>
              <a:t>El controlador compara el nivel actual con el punto de ajuste deseado (sp) para calcular el error (e(t)).</a:t>
            </a:r>
            <a:endParaRPr lang="en-US" sz="1500" dirty="0"/>
          </a:p>
        </p:txBody>
      </p:sp>
      <p:sp>
        <p:nvSpPr>
          <p:cNvPr id="14" name="Shape 12"/>
          <p:cNvSpPr/>
          <p:nvPr/>
        </p:nvSpPr>
        <p:spPr>
          <a:xfrm>
            <a:off x="6445865" y="4609505"/>
            <a:ext cx="675084" cy="22860"/>
          </a:xfrm>
          <a:prstGeom prst="roundRect">
            <a:avLst>
              <a:gd name="adj" fmla="val 354378"/>
            </a:avLst>
          </a:prstGeom>
          <a:solidFill>
            <a:srgbClr val="194A99"/>
          </a:solidFill>
          <a:ln/>
        </p:spPr>
      </p:sp>
      <p:sp>
        <p:nvSpPr>
          <p:cNvPr id="15" name="Shape 13"/>
          <p:cNvSpPr/>
          <p:nvPr/>
        </p:nvSpPr>
        <p:spPr>
          <a:xfrm>
            <a:off x="7098090" y="4404003"/>
            <a:ext cx="433983" cy="433983"/>
          </a:xfrm>
          <a:prstGeom prst="roundRect">
            <a:avLst>
              <a:gd name="adj" fmla="val 18667"/>
            </a:avLst>
          </a:prstGeom>
          <a:solidFill>
            <a:srgbClr val="003180"/>
          </a:solidFill>
          <a:ln w="7620">
            <a:solidFill>
              <a:srgbClr val="194A99"/>
            </a:solidFill>
            <a:prstDash val="solid"/>
          </a:ln>
        </p:spPr>
      </p:sp>
      <p:sp>
        <p:nvSpPr>
          <p:cNvPr id="16" name="Text 14"/>
          <p:cNvSpPr/>
          <p:nvPr/>
        </p:nvSpPr>
        <p:spPr>
          <a:xfrm>
            <a:off x="7234059" y="4476274"/>
            <a:ext cx="162044" cy="28932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3</a:t>
            </a:r>
            <a:endParaRPr lang="en-US" sz="2250" dirty="0"/>
          </a:p>
        </p:txBody>
      </p:sp>
      <p:sp>
        <p:nvSpPr>
          <p:cNvPr id="17" name="Text 15"/>
          <p:cNvSpPr/>
          <p:nvPr/>
        </p:nvSpPr>
        <p:spPr>
          <a:xfrm>
            <a:off x="3843218" y="4379952"/>
            <a:ext cx="2411016" cy="301347"/>
          </a:xfrm>
          <a:prstGeom prst="rect">
            <a:avLst/>
          </a:prstGeom>
          <a:noFill/>
          <a:ln/>
        </p:spPr>
        <p:txBody>
          <a:bodyPr wrap="none" lIns="0" tIns="0" rIns="0" bIns="0" rtlCol="0" anchor="t"/>
          <a:lstStyle/>
          <a:p>
            <a:pPr marL="0" indent="0" algn="r">
              <a:lnSpc>
                <a:spcPts val="2350"/>
              </a:lnSpc>
              <a:buNone/>
            </a:pPr>
            <a:r>
              <a:rPr lang="en-US" sz="1850" dirty="0">
                <a:latin typeface="Merriweather" pitchFamily="34" charset="0"/>
                <a:ea typeface="Merriweather" pitchFamily="34" charset="-122"/>
                <a:cs typeface="Merriweather" pitchFamily="34" charset="-120"/>
              </a:rPr>
              <a:t>Control</a:t>
            </a:r>
            <a:endParaRPr lang="en-US" sz="1850" dirty="0"/>
          </a:p>
        </p:txBody>
      </p:sp>
      <p:sp>
        <p:nvSpPr>
          <p:cNvPr id="18" name="Text 16"/>
          <p:cNvSpPr/>
          <p:nvPr/>
        </p:nvSpPr>
        <p:spPr>
          <a:xfrm>
            <a:off x="1185029" y="4797028"/>
            <a:ext cx="5069205" cy="617220"/>
          </a:xfrm>
          <a:prstGeom prst="rect">
            <a:avLst/>
          </a:prstGeom>
          <a:noFill/>
          <a:ln/>
        </p:spPr>
        <p:txBody>
          <a:bodyPr wrap="square" lIns="0" tIns="0" rIns="0" bIns="0" rtlCol="0" anchor="t"/>
          <a:lstStyle/>
          <a:p>
            <a:pPr marL="0" indent="0" algn="r">
              <a:lnSpc>
                <a:spcPts val="2400"/>
              </a:lnSpc>
              <a:buNone/>
            </a:pPr>
            <a:r>
              <a:rPr lang="en-US" sz="1500" dirty="0">
                <a:solidFill>
                  <a:srgbClr val="E2E6E9"/>
                </a:solidFill>
                <a:latin typeface="Merriweather" pitchFamily="34" charset="0"/>
                <a:ea typeface="Merriweather" pitchFamily="34" charset="-122"/>
                <a:cs typeface="Merriweather" pitchFamily="34" charset="-120"/>
              </a:rPr>
              <a:t>El </a:t>
            </a:r>
            <a:r>
              <a:rPr lang="en-US" sz="1500" dirty="0">
                <a:latin typeface="Merriweather" pitchFamily="34" charset="0"/>
                <a:ea typeface="Merriweather" pitchFamily="34" charset="-122"/>
                <a:cs typeface="Merriweather" pitchFamily="34" charset="-120"/>
              </a:rPr>
              <a:t>controlador calcula la acción correctiva en función del error y la estrategia de control implementada</a:t>
            </a:r>
            <a:r>
              <a:rPr lang="en-US" sz="1500" dirty="0">
                <a:solidFill>
                  <a:srgbClr val="E2E6E9"/>
                </a:solidFill>
                <a:latin typeface="Merriweather" pitchFamily="34" charset="0"/>
                <a:ea typeface="Merriweather" pitchFamily="34" charset="-122"/>
                <a:cs typeface="Merriweather" pitchFamily="34" charset="-120"/>
              </a:rPr>
              <a:t>.</a:t>
            </a:r>
            <a:endParaRPr lang="en-US" sz="1500" dirty="0"/>
          </a:p>
        </p:txBody>
      </p:sp>
      <p:sp>
        <p:nvSpPr>
          <p:cNvPr id="19" name="Shape 17"/>
          <p:cNvSpPr/>
          <p:nvPr/>
        </p:nvSpPr>
        <p:spPr>
          <a:xfrm>
            <a:off x="7509212" y="5477470"/>
            <a:ext cx="675084" cy="22860"/>
          </a:xfrm>
          <a:prstGeom prst="roundRect">
            <a:avLst>
              <a:gd name="adj" fmla="val 354378"/>
            </a:avLst>
          </a:prstGeom>
          <a:solidFill>
            <a:srgbClr val="194A99"/>
          </a:solidFill>
          <a:ln/>
        </p:spPr>
      </p:sp>
      <p:sp>
        <p:nvSpPr>
          <p:cNvPr id="20" name="Shape 18"/>
          <p:cNvSpPr/>
          <p:nvPr/>
        </p:nvSpPr>
        <p:spPr>
          <a:xfrm>
            <a:off x="7098090" y="5271968"/>
            <a:ext cx="433983" cy="433983"/>
          </a:xfrm>
          <a:prstGeom prst="roundRect">
            <a:avLst>
              <a:gd name="adj" fmla="val 18667"/>
            </a:avLst>
          </a:prstGeom>
          <a:solidFill>
            <a:srgbClr val="003180"/>
          </a:solidFill>
          <a:ln w="7620">
            <a:solidFill>
              <a:srgbClr val="194A99"/>
            </a:solidFill>
            <a:prstDash val="solid"/>
          </a:ln>
        </p:spPr>
      </p:sp>
      <p:sp>
        <p:nvSpPr>
          <p:cNvPr id="21" name="Text 19"/>
          <p:cNvSpPr/>
          <p:nvPr/>
        </p:nvSpPr>
        <p:spPr>
          <a:xfrm>
            <a:off x="7221915" y="5344239"/>
            <a:ext cx="186333" cy="28932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4</a:t>
            </a:r>
            <a:endParaRPr lang="en-US" sz="2250" dirty="0"/>
          </a:p>
        </p:txBody>
      </p:sp>
      <p:sp>
        <p:nvSpPr>
          <p:cNvPr id="22" name="Text 20"/>
          <p:cNvSpPr/>
          <p:nvPr/>
        </p:nvSpPr>
        <p:spPr>
          <a:xfrm>
            <a:off x="8375928" y="5247918"/>
            <a:ext cx="2411016" cy="301347"/>
          </a:xfrm>
          <a:prstGeom prst="rect">
            <a:avLst/>
          </a:prstGeom>
          <a:noFill/>
          <a:ln/>
        </p:spPr>
        <p:txBody>
          <a:bodyPr wrap="none" lIns="0" tIns="0" rIns="0" bIns="0" rtlCol="0" anchor="t"/>
          <a:lstStyle/>
          <a:p>
            <a:pPr marL="0" indent="0" algn="l">
              <a:lnSpc>
                <a:spcPts val="2350"/>
              </a:lnSpc>
              <a:buNone/>
            </a:pPr>
            <a:r>
              <a:rPr lang="en-US" sz="1850" dirty="0">
                <a:latin typeface="Merriweather" pitchFamily="34" charset="0"/>
                <a:ea typeface="Merriweather" pitchFamily="34" charset="-122"/>
                <a:cs typeface="Merriweather" pitchFamily="34" charset="-120"/>
              </a:rPr>
              <a:t>Actuación</a:t>
            </a:r>
            <a:endParaRPr lang="en-US" sz="1850" dirty="0"/>
          </a:p>
        </p:txBody>
      </p:sp>
      <p:sp>
        <p:nvSpPr>
          <p:cNvPr id="23" name="Text 21"/>
          <p:cNvSpPr/>
          <p:nvPr/>
        </p:nvSpPr>
        <p:spPr>
          <a:xfrm>
            <a:off x="8375928" y="5664994"/>
            <a:ext cx="5069324" cy="617220"/>
          </a:xfrm>
          <a:prstGeom prst="rect">
            <a:avLst/>
          </a:prstGeom>
          <a:noFill/>
          <a:ln/>
        </p:spPr>
        <p:txBody>
          <a:bodyPr wrap="square" lIns="0" tIns="0" rIns="0" bIns="0" rtlCol="0" anchor="t"/>
          <a:lstStyle/>
          <a:p>
            <a:pPr marL="0" indent="0" algn="l">
              <a:lnSpc>
                <a:spcPts val="2400"/>
              </a:lnSpc>
              <a:buNone/>
            </a:pPr>
            <a:r>
              <a:rPr lang="en-US" sz="1500" dirty="0">
                <a:latin typeface="Merriweather" pitchFamily="34" charset="0"/>
                <a:ea typeface="Merriweather" pitchFamily="34" charset="-122"/>
                <a:cs typeface="Merriweather" pitchFamily="34" charset="-120"/>
              </a:rPr>
              <a:t>El controlador ajusta el flujo de entrada  a través de una válvula para controlar el nivel del tanque.</a:t>
            </a:r>
            <a:endParaRPr lang="en-US" sz="1500" dirty="0"/>
          </a:p>
        </p:txBody>
      </p:sp>
      <p:sp>
        <p:nvSpPr>
          <p:cNvPr id="24" name="Shape 22"/>
          <p:cNvSpPr/>
          <p:nvPr/>
        </p:nvSpPr>
        <p:spPr>
          <a:xfrm>
            <a:off x="6445865" y="6345436"/>
            <a:ext cx="675084" cy="22860"/>
          </a:xfrm>
          <a:prstGeom prst="roundRect">
            <a:avLst>
              <a:gd name="adj" fmla="val 354378"/>
            </a:avLst>
          </a:prstGeom>
          <a:solidFill>
            <a:srgbClr val="194A99"/>
          </a:solidFill>
          <a:ln/>
        </p:spPr>
      </p:sp>
      <p:sp>
        <p:nvSpPr>
          <p:cNvPr id="25" name="Shape 23"/>
          <p:cNvSpPr/>
          <p:nvPr/>
        </p:nvSpPr>
        <p:spPr>
          <a:xfrm>
            <a:off x="7098090" y="6139934"/>
            <a:ext cx="433983" cy="433983"/>
          </a:xfrm>
          <a:prstGeom prst="roundRect">
            <a:avLst>
              <a:gd name="adj" fmla="val 18667"/>
            </a:avLst>
          </a:prstGeom>
          <a:solidFill>
            <a:srgbClr val="003180"/>
          </a:solidFill>
          <a:ln w="7620">
            <a:solidFill>
              <a:srgbClr val="194A99"/>
            </a:solidFill>
            <a:prstDash val="solid"/>
          </a:ln>
        </p:spPr>
      </p:sp>
      <p:sp>
        <p:nvSpPr>
          <p:cNvPr id="26" name="Text 24"/>
          <p:cNvSpPr/>
          <p:nvPr/>
        </p:nvSpPr>
        <p:spPr>
          <a:xfrm>
            <a:off x="7229177" y="6212205"/>
            <a:ext cx="171807" cy="289322"/>
          </a:xfrm>
          <a:prstGeom prst="rect">
            <a:avLst/>
          </a:prstGeom>
          <a:noFill/>
          <a:ln/>
        </p:spPr>
        <p:txBody>
          <a:bodyPr wrap="none" lIns="0" tIns="0" rIns="0" bIns="0" rtlCol="0" anchor="t"/>
          <a:lstStyle/>
          <a:p>
            <a:pPr marL="0" indent="0" algn="ctr">
              <a:lnSpc>
                <a:spcPts val="2250"/>
              </a:lnSpc>
              <a:buNone/>
            </a:pPr>
            <a:r>
              <a:rPr lang="en-US" sz="2250" dirty="0">
                <a:solidFill>
                  <a:srgbClr val="E2E6E9"/>
                </a:solidFill>
                <a:latin typeface="Merriweather" pitchFamily="34" charset="0"/>
                <a:ea typeface="Merriweather" pitchFamily="34" charset="-122"/>
                <a:cs typeface="Merriweather" pitchFamily="34" charset="-120"/>
              </a:rPr>
              <a:t>5</a:t>
            </a:r>
            <a:endParaRPr lang="en-US" sz="2250" dirty="0"/>
          </a:p>
        </p:txBody>
      </p:sp>
      <p:sp>
        <p:nvSpPr>
          <p:cNvPr id="27" name="Text 25"/>
          <p:cNvSpPr/>
          <p:nvPr/>
        </p:nvSpPr>
        <p:spPr>
          <a:xfrm>
            <a:off x="3843218" y="6115883"/>
            <a:ext cx="2411016" cy="301347"/>
          </a:xfrm>
          <a:prstGeom prst="rect">
            <a:avLst/>
          </a:prstGeom>
          <a:noFill/>
          <a:ln/>
        </p:spPr>
        <p:txBody>
          <a:bodyPr wrap="none" lIns="0" tIns="0" rIns="0" bIns="0" rtlCol="0" anchor="t"/>
          <a:lstStyle/>
          <a:p>
            <a:pPr marL="0" indent="0" algn="r">
              <a:lnSpc>
                <a:spcPts val="2350"/>
              </a:lnSpc>
              <a:buNone/>
            </a:pPr>
            <a:r>
              <a:rPr lang="en-US" sz="1850" dirty="0">
                <a:latin typeface="Merriweather" pitchFamily="34" charset="0"/>
                <a:ea typeface="Merriweather" pitchFamily="34" charset="-122"/>
                <a:cs typeface="Merriweather" pitchFamily="34" charset="-120"/>
              </a:rPr>
              <a:t>Proceso</a:t>
            </a:r>
            <a:endParaRPr lang="en-US" sz="1850" dirty="0"/>
          </a:p>
        </p:txBody>
      </p:sp>
      <p:sp>
        <p:nvSpPr>
          <p:cNvPr id="28" name="Text 26"/>
          <p:cNvSpPr/>
          <p:nvPr/>
        </p:nvSpPr>
        <p:spPr>
          <a:xfrm>
            <a:off x="1185029" y="6532959"/>
            <a:ext cx="5069205" cy="617220"/>
          </a:xfrm>
          <a:prstGeom prst="rect">
            <a:avLst/>
          </a:prstGeom>
          <a:noFill/>
          <a:ln/>
        </p:spPr>
        <p:txBody>
          <a:bodyPr wrap="square" lIns="0" tIns="0" rIns="0" bIns="0" rtlCol="0" anchor="t"/>
          <a:lstStyle/>
          <a:p>
            <a:pPr marL="0" indent="0" algn="r">
              <a:lnSpc>
                <a:spcPts val="2400"/>
              </a:lnSpc>
              <a:buNone/>
            </a:pPr>
            <a:r>
              <a:rPr lang="en-US" sz="1500" dirty="0">
                <a:latin typeface="Merriweather" pitchFamily="34" charset="0"/>
                <a:ea typeface="Merriweather" pitchFamily="34" charset="-122"/>
                <a:cs typeface="Merriweather" pitchFamily="34" charset="-120"/>
              </a:rPr>
              <a:t>El nivel del tanque se ajusta según el flujo de entrada y salida, influenciado por las perturbaciones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887730"/>
            <a:ext cx="5486400" cy="6454140"/>
          </a:xfrm>
          <a:prstGeom prst="rect">
            <a:avLst/>
          </a:prstGeom>
        </p:spPr>
      </p:pic>
      <p:pic>
        <p:nvPicPr>
          <p:cNvPr id="3" name="Image 1" descr="preencoded.png"/>
          <p:cNvPicPr>
            <a:picLocks noChangeAspect="1"/>
          </p:cNvPicPr>
          <p:nvPr/>
        </p:nvPicPr>
        <p:blipFill>
          <a:blip r:embed="rId4"/>
          <a:stretch>
            <a:fillRect/>
          </a:stretch>
        </p:blipFill>
        <p:spPr>
          <a:xfrm>
            <a:off x="233243" y="887730"/>
            <a:ext cx="5019794" cy="6454140"/>
          </a:xfrm>
          <a:prstGeom prst="rect">
            <a:avLst/>
          </a:prstGeom>
        </p:spPr>
      </p:pic>
      <p:sp>
        <p:nvSpPr>
          <p:cNvPr id="4" name="Text 0"/>
          <p:cNvSpPr/>
          <p:nvPr/>
        </p:nvSpPr>
        <p:spPr>
          <a:xfrm>
            <a:off x="6139458" y="625912"/>
            <a:ext cx="7143869" cy="583049"/>
          </a:xfrm>
          <a:prstGeom prst="rect">
            <a:avLst/>
          </a:prstGeom>
          <a:noFill/>
          <a:ln/>
        </p:spPr>
        <p:txBody>
          <a:bodyPr wrap="none" lIns="0" tIns="0" rIns="0" bIns="0" rtlCol="0" anchor="t"/>
          <a:lstStyle/>
          <a:p>
            <a:pPr marL="0" indent="0">
              <a:lnSpc>
                <a:spcPts val="4550"/>
              </a:lnSpc>
              <a:buNone/>
            </a:pPr>
            <a:r>
              <a:rPr lang="en-US" sz="3650" dirty="0">
                <a:latin typeface="Merriweather" pitchFamily="34" charset="0"/>
                <a:ea typeface="Merriweather" pitchFamily="34" charset="-122"/>
                <a:cs typeface="Merriweather" pitchFamily="34" charset="-120"/>
              </a:rPr>
              <a:t>Tipos de Estrategias de Control</a:t>
            </a:r>
            <a:endParaRPr lang="en-US" sz="3650" dirty="0"/>
          </a:p>
        </p:txBody>
      </p:sp>
      <p:sp>
        <p:nvSpPr>
          <p:cNvPr id="5" name="Shape 1"/>
          <p:cNvSpPr/>
          <p:nvPr/>
        </p:nvSpPr>
        <p:spPr>
          <a:xfrm>
            <a:off x="6139458" y="1488877"/>
            <a:ext cx="7837884" cy="1388745"/>
          </a:xfrm>
          <a:prstGeom prst="roundRect">
            <a:avLst>
              <a:gd name="adj" fmla="val 5644"/>
            </a:avLst>
          </a:prstGeom>
          <a:solidFill>
            <a:srgbClr val="003180"/>
          </a:solidFill>
          <a:ln w="7620">
            <a:solidFill>
              <a:srgbClr val="194A99"/>
            </a:solidFill>
            <a:prstDash val="solid"/>
          </a:ln>
        </p:spPr>
      </p:sp>
      <p:sp>
        <p:nvSpPr>
          <p:cNvPr id="6" name="Text 2"/>
          <p:cNvSpPr/>
          <p:nvPr/>
        </p:nvSpPr>
        <p:spPr>
          <a:xfrm>
            <a:off x="6333649" y="1683068"/>
            <a:ext cx="2830473" cy="291465"/>
          </a:xfrm>
          <a:prstGeom prst="rect">
            <a:avLst/>
          </a:prstGeom>
          <a:noFill/>
          <a:ln/>
        </p:spPr>
        <p:txBody>
          <a:bodyPr wrap="none" lIns="0" tIns="0" rIns="0" bIns="0" rtlCol="0" anchor="t"/>
          <a:lstStyle/>
          <a:p>
            <a:pPr marL="0" indent="0">
              <a:lnSpc>
                <a:spcPts val="2250"/>
              </a:lnSpc>
              <a:buNone/>
            </a:pPr>
            <a:r>
              <a:rPr lang="en-US" sz="1800" dirty="0">
                <a:latin typeface="Merriweather" pitchFamily="34" charset="0"/>
                <a:ea typeface="Merriweather" pitchFamily="34" charset="-122"/>
                <a:cs typeface="Merriweather" pitchFamily="34" charset="-120"/>
              </a:rPr>
              <a:t>Control Proporcional (P)</a:t>
            </a:r>
            <a:endParaRPr lang="en-US" sz="1800" dirty="0"/>
          </a:p>
        </p:txBody>
      </p:sp>
      <p:sp>
        <p:nvSpPr>
          <p:cNvPr id="7" name="Text 3"/>
          <p:cNvSpPr/>
          <p:nvPr/>
        </p:nvSpPr>
        <p:spPr>
          <a:xfrm>
            <a:off x="6333649" y="2086451"/>
            <a:ext cx="7449503" cy="596979"/>
          </a:xfrm>
          <a:prstGeom prst="rect">
            <a:avLst/>
          </a:prstGeom>
          <a:noFill/>
          <a:ln/>
        </p:spPr>
        <p:txBody>
          <a:bodyPr wrap="square" lIns="0" tIns="0" rIns="0" bIns="0" rtlCol="0" anchor="t"/>
          <a:lstStyle/>
          <a:p>
            <a:pPr marL="0" indent="0">
              <a:lnSpc>
                <a:spcPts val="2350"/>
              </a:lnSpc>
              <a:buNone/>
            </a:pPr>
            <a:r>
              <a:rPr lang="en-US" sz="1450" dirty="0">
                <a:latin typeface="Merriweather" pitchFamily="34" charset="0"/>
                <a:ea typeface="Merriweather" pitchFamily="34" charset="-122"/>
                <a:cs typeface="Merriweather" pitchFamily="34" charset="-120"/>
              </a:rPr>
              <a:t>La acción correctiva es proporcional al error. Proporciona una respuesta rápida, pero puede tener un error de estado estacionario.</a:t>
            </a:r>
            <a:endParaRPr lang="en-US" sz="1450" dirty="0"/>
          </a:p>
        </p:txBody>
      </p:sp>
      <p:sp>
        <p:nvSpPr>
          <p:cNvPr id="8" name="Shape 4"/>
          <p:cNvSpPr/>
          <p:nvPr/>
        </p:nvSpPr>
        <p:spPr>
          <a:xfrm>
            <a:off x="6139458" y="3064193"/>
            <a:ext cx="7837884" cy="1388745"/>
          </a:xfrm>
          <a:prstGeom prst="roundRect">
            <a:avLst>
              <a:gd name="adj" fmla="val 5644"/>
            </a:avLst>
          </a:prstGeom>
          <a:solidFill>
            <a:schemeClr val="accent5">
              <a:lumMod val="75000"/>
            </a:schemeClr>
          </a:solidFill>
          <a:ln w="7620">
            <a:solidFill>
              <a:srgbClr val="194A99"/>
            </a:solidFill>
            <a:prstDash val="solid"/>
          </a:ln>
        </p:spPr>
      </p:sp>
      <p:sp>
        <p:nvSpPr>
          <p:cNvPr id="9" name="Text 5"/>
          <p:cNvSpPr/>
          <p:nvPr/>
        </p:nvSpPr>
        <p:spPr>
          <a:xfrm>
            <a:off x="6333649" y="3258383"/>
            <a:ext cx="2332673" cy="291465"/>
          </a:xfrm>
          <a:prstGeom prst="rect">
            <a:avLst/>
          </a:prstGeom>
          <a:noFill/>
          <a:ln/>
        </p:spPr>
        <p:txBody>
          <a:bodyPr wrap="none" lIns="0" tIns="0" rIns="0" bIns="0" rtlCol="0" anchor="t"/>
          <a:lstStyle/>
          <a:p>
            <a:pPr marL="0" indent="0">
              <a:lnSpc>
                <a:spcPts val="2250"/>
              </a:lnSpc>
              <a:buNone/>
            </a:pPr>
            <a:r>
              <a:rPr lang="en-US" sz="1800" dirty="0">
                <a:latin typeface="Merriweather" pitchFamily="34" charset="0"/>
                <a:ea typeface="Merriweather" pitchFamily="34" charset="-122"/>
                <a:cs typeface="Merriweather" pitchFamily="34" charset="-120"/>
              </a:rPr>
              <a:t>Control Integral (I)</a:t>
            </a:r>
            <a:endParaRPr lang="en-US" sz="1800" dirty="0"/>
          </a:p>
        </p:txBody>
      </p:sp>
      <p:sp>
        <p:nvSpPr>
          <p:cNvPr id="10" name="Text 6"/>
          <p:cNvSpPr/>
          <p:nvPr/>
        </p:nvSpPr>
        <p:spPr>
          <a:xfrm>
            <a:off x="6333649" y="3661767"/>
            <a:ext cx="7449503" cy="596979"/>
          </a:xfrm>
          <a:prstGeom prst="rect">
            <a:avLst/>
          </a:prstGeom>
          <a:noFill/>
          <a:ln/>
        </p:spPr>
        <p:txBody>
          <a:bodyPr wrap="square" lIns="0" tIns="0" rIns="0" bIns="0" rtlCol="0" anchor="t"/>
          <a:lstStyle/>
          <a:p>
            <a:pPr marL="0" indent="0">
              <a:lnSpc>
                <a:spcPts val="2350"/>
              </a:lnSpc>
              <a:buNone/>
            </a:pPr>
            <a:r>
              <a:rPr lang="en-US" sz="1450" dirty="0">
                <a:latin typeface="Merriweather" pitchFamily="34" charset="0"/>
                <a:ea typeface="Merriweather" pitchFamily="34" charset="-122"/>
                <a:cs typeface="Merriweather" pitchFamily="34" charset="-120"/>
              </a:rPr>
              <a:t>La acción correctiva se acumula con el tiempo en función del error, eliminando el error de estado estacionario, pero puede llevar a un sobre-ajuste.</a:t>
            </a:r>
            <a:endParaRPr lang="en-US" sz="1450" dirty="0"/>
          </a:p>
        </p:txBody>
      </p:sp>
      <p:sp>
        <p:nvSpPr>
          <p:cNvPr id="11" name="Shape 7"/>
          <p:cNvSpPr/>
          <p:nvPr/>
        </p:nvSpPr>
        <p:spPr>
          <a:xfrm>
            <a:off x="6139458" y="4639508"/>
            <a:ext cx="7837884" cy="1388745"/>
          </a:xfrm>
          <a:prstGeom prst="roundRect">
            <a:avLst>
              <a:gd name="adj" fmla="val 5644"/>
            </a:avLst>
          </a:prstGeom>
          <a:solidFill>
            <a:srgbClr val="003180"/>
          </a:solidFill>
          <a:ln w="7620">
            <a:solidFill>
              <a:srgbClr val="194A99"/>
            </a:solidFill>
            <a:prstDash val="solid"/>
          </a:ln>
        </p:spPr>
      </p:sp>
      <p:sp>
        <p:nvSpPr>
          <p:cNvPr id="12" name="Text 8"/>
          <p:cNvSpPr/>
          <p:nvPr/>
        </p:nvSpPr>
        <p:spPr>
          <a:xfrm>
            <a:off x="6333649" y="4833699"/>
            <a:ext cx="2556629" cy="291465"/>
          </a:xfrm>
          <a:prstGeom prst="rect">
            <a:avLst/>
          </a:prstGeom>
          <a:noFill/>
          <a:ln/>
        </p:spPr>
        <p:txBody>
          <a:bodyPr wrap="none" lIns="0" tIns="0" rIns="0" bIns="0" rtlCol="0" anchor="t"/>
          <a:lstStyle/>
          <a:p>
            <a:pPr marL="0" indent="0">
              <a:lnSpc>
                <a:spcPts val="2250"/>
              </a:lnSpc>
              <a:buNone/>
            </a:pPr>
            <a:r>
              <a:rPr lang="en-US" sz="1800" dirty="0">
                <a:latin typeface="Merriweather" pitchFamily="34" charset="0"/>
                <a:ea typeface="Merriweather" pitchFamily="34" charset="-122"/>
                <a:cs typeface="Merriweather" pitchFamily="34" charset="-120"/>
              </a:rPr>
              <a:t>Control Derivativo (D)</a:t>
            </a:r>
            <a:endParaRPr lang="en-US" sz="1800" dirty="0"/>
          </a:p>
        </p:txBody>
      </p:sp>
      <p:sp>
        <p:nvSpPr>
          <p:cNvPr id="13" name="Text 9"/>
          <p:cNvSpPr/>
          <p:nvPr/>
        </p:nvSpPr>
        <p:spPr>
          <a:xfrm>
            <a:off x="6333649" y="5237083"/>
            <a:ext cx="7449503" cy="596979"/>
          </a:xfrm>
          <a:prstGeom prst="rect">
            <a:avLst/>
          </a:prstGeom>
          <a:noFill/>
          <a:ln/>
        </p:spPr>
        <p:txBody>
          <a:bodyPr wrap="square" lIns="0" tIns="0" rIns="0" bIns="0" rtlCol="0" anchor="t"/>
          <a:lstStyle/>
          <a:p>
            <a:pPr marL="0" indent="0">
              <a:lnSpc>
                <a:spcPts val="2350"/>
              </a:lnSpc>
              <a:buNone/>
            </a:pPr>
            <a:r>
              <a:rPr lang="en-US" sz="1450" dirty="0">
                <a:latin typeface="Merriweather" pitchFamily="34" charset="0"/>
                <a:ea typeface="Merriweather" pitchFamily="34" charset="-122"/>
                <a:cs typeface="Merriweather" pitchFamily="34" charset="-120"/>
              </a:rPr>
              <a:t>La acción correctiva se basa en la tasa de cambio del error, anticipando cambios y mejorando la estabilidad, pero puede aumentar el ruido del sistema</a:t>
            </a:r>
            <a:r>
              <a:rPr lang="en-US" sz="1450" dirty="0">
                <a:solidFill>
                  <a:srgbClr val="E2E6E9"/>
                </a:solidFill>
                <a:latin typeface="Merriweather" pitchFamily="34" charset="0"/>
                <a:ea typeface="Merriweather" pitchFamily="34" charset="-122"/>
                <a:cs typeface="Merriweather" pitchFamily="34" charset="-120"/>
              </a:rPr>
              <a:t>.</a:t>
            </a:r>
            <a:endParaRPr lang="en-US" sz="1450" dirty="0"/>
          </a:p>
        </p:txBody>
      </p:sp>
      <p:sp>
        <p:nvSpPr>
          <p:cNvPr id="14" name="Shape 10"/>
          <p:cNvSpPr/>
          <p:nvPr/>
        </p:nvSpPr>
        <p:spPr>
          <a:xfrm>
            <a:off x="6139458" y="6256086"/>
            <a:ext cx="7837884" cy="1388745"/>
          </a:xfrm>
          <a:prstGeom prst="roundRect">
            <a:avLst>
              <a:gd name="adj" fmla="val 5644"/>
            </a:avLst>
          </a:prstGeom>
          <a:solidFill>
            <a:schemeClr val="accent5">
              <a:lumMod val="75000"/>
            </a:schemeClr>
          </a:solidFill>
          <a:ln w="7620">
            <a:solidFill>
              <a:schemeClr val="accent5">
                <a:lumMod val="40000"/>
                <a:lumOff val="60000"/>
              </a:schemeClr>
            </a:solidFill>
            <a:prstDash val="solid"/>
          </a:ln>
        </p:spPr>
      </p:sp>
      <p:sp>
        <p:nvSpPr>
          <p:cNvPr id="15" name="Text 11"/>
          <p:cNvSpPr/>
          <p:nvPr/>
        </p:nvSpPr>
        <p:spPr>
          <a:xfrm>
            <a:off x="6333649" y="6409015"/>
            <a:ext cx="2332673" cy="291465"/>
          </a:xfrm>
          <a:prstGeom prst="rect">
            <a:avLst/>
          </a:prstGeom>
          <a:noFill/>
          <a:ln/>
        </p:spPr>
        <p:txBody>
          <a:bodyPr wrap="none" lIns="0" tIns="0" rIns="0" bIns="0" rtlCol="0" anchor="t"/>
          <a:lstStyle/>
          <a:p>
            <a:pPr marL="0" indent="0">
              <a:lnSpc>
                <a:spcPts val="2250"/>
              </a:lnSpc>
              <a:buNone/>
            </a:pPr>
            <a:r>
              <a:rPr lang="en-US" sz="1800" dirty="0">
                <a:latin typeface="Merriweather" pitchFamily="34" charset="0"/>
                <a:ea typeface="Merriweather" pitchFamily="34" charset="-122"/>
                <a:cs typeface="Merriweather" pitchFamily="34" charset="-120"/>
              </a:rPr>
              <a:t>Control PID</a:t>
            </a:r>
            <a:endParaRPr lang="en-US" sz="1800" dirty="0"/>
          </a:p>
        </p:txBody>
      </p:sp>
      <p:sp>
        <p:nvSpPr>
          <p:cNvPr id="16" name="Text 12"/>
          <p:cNvSpPr/>
          <p:nvPr/>
        </p:nvSpPr>
        <p:spPr>
          <a:xfrm>
            <a:off x="6333649" y="6812399"/>
            <a:ext cx="7449503" cy="596979"/>
          </a:xfrm>
          <a:prstGeom prst="rect">
            <a:avLst/>
          </a:prstGeom>
          <a:noFill/>
          <a:ln/>
        </p:spPr>
        <p:txBody>
          <a:bodyPr wrap="square" lIns="0" tIns="0" rIns="0" bIns="0" rtlCol="0" anchor="t"/>
          <a:lstStyle/>
          <a:p>
            <a:pPr marL="0" indent="0">
              <a:lnSpc>
                <a:spcPts val="2350"/>
              </a:lnSpc>
              <a:buNone/>
            </a:pPr>
            <a:r>
              <a:rPr lang="en-US" sz="1450" dirty="0">
                <a:latin typeface="Merriweather" pitchFamily="34" charset="0"/>
                <a:ea typeface="Merriweather" pitchFamily="34" charset="-122"/>
                <a:cs typeface="Merriweather" pitchFamily="34" charset="-120"/>
              </a:rPr>
              <a:t>Combina las ventajas de las estrategias P, I y D para obtener un control preciso y estable, pero requiere un ajuste fino de los parámetros.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1066</Words>
  <Application>Microsoft Office PowerPoint</Application>
  <PresentationFormat>Personalizado</PresentationFormat>
  <Paragraphs>93</Paragraphs>
  <Slides>10</Slides>
  <Notes>10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Merriweather</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josnell</dc:creator>
  <cp:lastModifiedBy>Josnell Tejeda Sicart</cp:lastModifiedBy>
  <cp:revision>3</cp:revision>
  <dcterms:created xsi:type="dcterms:W3CDTF">2024-09-25T22:33:17Z</dcterms:created>
  <dcterms:modified xsi:type="dcterms:W3CDTF">2024-09-25T23:38:55Z</dcterms:modified>
</cp:coreProperties>
</file>